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  <p:sldMasterId id="2147483666" r:id="rId3"/>
  </p:sldMasterIdLst>
  <p:notesMasterIdLst>
    <p:notesMasterId r:id="rId37"/>
  </p:notesMasterIdLst>
  <p:handoutMasterIdLst>
    <p:handoutMasterId r:id="rId38"/>
  </p:handoutMasterIdLst>
  <p:sldIdLst>
    <p:sldId id="256" r:id="rId4"/>
    <p:sldId id="426" r:id="rId5"/>
    <p:sldId id="462" r:id="rId6"/>
    <p:sldId id="431" r:id="rId7"/>
    <p:sldId id="425" r:id="rId8"/>
    <p:sldId id="427" r:id="rId9"/>
    <p:sldId id="416" r:id="rId10"/>
    <p:sldId id="395" r:id="rId11"/>
    <p:sldId id="399" r:id="rId12"/>
    <p:sldId id="430" r:id="rId13"/>
    <p:sldId id="429" r:id="rId14"/>
    <p:sldId id="437" r:id="rId15"/>
    <p:sldId id="432" r:id="rId16"/>
    <p:sldId id="433" r:id="rId17"/>
    <p:sldId id="434" r:id="rId18"/>
    <p:sldId id="438" r:id="rId19"/>
    <p:sldId id="464" r:id="rId20"/>
    <p:sldId id="466" r:id="rId21"/>
    <p:sldId id="446" r:id="rId22"/>
    <p:sldId id="467" r:id="rId23"/>
    <p:sldId id="443" r:id="rId24"/>
    <p:sldId id="442" r:id="rId25"/>
    <p:sldId id="465" r:id="rId26"/>
    <p:sldId id="444" r:id="rId27"/>
    <p:sldId id="448" r:id="rId28"/>
    <p:sldId id="449" r:id="rId29"/>
    <p:sldId id="439" r:id="rId30"/>
    <p:sldId id="440" r:id="rId31"/>
    <p:sldId id="452" r:id="rId32"/>
    <p:sldId id="451" r:id="rId33"/>
    <p:sldId id="453" r:id="rId34"/>
    <p:sldId id="455" r:id="rId35"/>
    <p:sldId id="456" r:id="rId36"/>
  </p:sldIdLst>
  <p:sldSz cx="12192000" cy="6858000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ien-Ju Ho" initials="CH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323"/>
    <p:restoredTop sz="91831"/>
  </p:normalViewPr>
  <p:slideViewPr>
    <p:cSldViewPr snapToGrid="0" snapToObjects="1">
      <p:cViewPr varScale="1">
        <p:scale>
          <a:sx n="191" d="100"/>
          <a:sy n="191" d="100"/>
        </p:scale>
        <p:origin x="106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commentAuthors" Target="commentAuthors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theme" Target="theme/theme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notesMaster" Target="notesMasters/notesMaster1.xml"/><Relationship Id="rId40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tableStyles" Target="tableStyle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F054C3D-95A6-DD4C-9AFF-99233C4F1A6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ADFE07A-2488-8D43-B417-E1A4EDF6174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A5969B-27BC-0140-9F8F-125A114BC2A2}" type="datetimeFigureOut">
              <a:rPr lang="en-US" smtClean="0"/>
              <a:t>9/9/21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5998B5-6E4A-CB40-AABD-71C1F4C7D34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45CF40-9A18-0C4F-BC1A-9B02B203821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684C32-DA07-7D4C-AC07-F748B00269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8576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D93BB2-0CF2-674C-A455-8A0DAB3DFFE0}" type="datetimeFigureOut">
              <a:rPr lang="en-US" smtClean="0"/>
              <a:t>9/9/21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1B5F32-EE00-0545-A6AA-EA024B23A8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613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3458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2098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logistic regression, minimizes cross-entry loss is the same as maximizing likelihood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8041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logistic regression, minimizes cross-entry loss is the same as maximizing likelihood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8985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3078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Give some personal remarks on label aggregation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803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5669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446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7823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243227" y="598289"/>
            <a:ext cx="9705547" cy="11079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761587" y="3701356"/>
            <a:ext cx="10668825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9/9/21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385193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835348" y="598289"/>
            <a:ext cx="6521303" cy="778996"/>
          </a:xfrm>
        </p:spPr>
        <p:txBody>
          <a:bodyPr lIns="0" tIns="0" rIns="0" bIns="0"/>
          <a:lstStyle>
            <a:lvl1pPr>
              <a:defRPr sz="5062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435298" y="2393156"/>
            <a:ext cx="9321403" cy="454420"/>
          </a:xfrm>
        </p:spPr>
        <p:txBody>
          <a:bodyPr lIns="0" tIns="0" rIns="0" bIns="0"/>
          <a:lstStyle>
            <a:lvl1pPr>
              <a:defRPr sz="2953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9/9/21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382291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835348" y="598289"/>
            <a:ext cx="6521303" cy="778996"/>
          </a:xfrm>
        </p:spPr>
        <p:txBody>
          <a:bodyPr lIns="0" tIns="0" rIns="0" bIns="0"/>
          <a:lstStyle>
            <a:lvl1pPr>
              <a:defRPr sz="5062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9/9/21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021399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835348" y="598289"/>
            <a:ext cx="6521303" cy="778996"/>
          </a:xfrm>
        </p:spPr>
        <p:txBody>
          <a:bodyPr lIns="0" tIns="0" rIns="0" bIns="0"/>
          <a:lstStyle>
            <a:lvl1pPr>
              <a:defRPr sz="5062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9/9/21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906080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9/9/21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419516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30C29-07CE-5C45-ADF5-4E55A22C3D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E141F0-CBAE-9946-9493-E4BA52CCDF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FE7C94-A3F3-B446-98B2-45AAA48D7D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9/9/21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F92D3B-1474-8C4D-AFFD-5E91D290F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8EE5A8-607F-A041-B52A-093A00E29E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10887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94C51F-90BC-7C45-9EEE-49B0BDA2A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922735-050C-EE47-A6D2-2188FD858B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C9D414-8551-5647-830B-96D93761FA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9/9/21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0F427E-CDFF-234A-AE13-7231FB7821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5DEE31-7400-B448-B539-41CA289C9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11484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F909F3-6D5E-9245-84CD-8A3764A5A4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F47768-3AFE-CC4F-BB80-1DF09A7ED1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960323-B7BD-CF45-8826-EB5B68322D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9/9/21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918891-CB99-5342-81D3-7C7178025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1B831A-BA96-0F48-86FE-BC9440E6F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7182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81235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3CB83-A120-8D45-B4C9-214D2862E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301F9B-E8B2-F54C-A2D1-DE834AC667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FEED66-0D24-C049-836C-C8194CE86D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674BC1-FAC5-614F-B1EE-97AF538A58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9/9/21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28393D-9D37-D24E-A9F7-034E9549A5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CBBD4F-8CA6-9948-AE43-5C9BA4C518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31037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32041-E405-E642-8F56-EA7169AFB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AAA49E-992E-934D-A958-D7A18762BC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D09AC3-F9BA-6448-B454-EA51862E37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93D2A3-A591-364D-8C96-ABBCF5E8C8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F29CBD-9F07-094F-BE52-601079B495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5DA17DB-295C-1642-8EB0-32545B7039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9/9/21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32C3794-6462-3541-84AF-BFA3EF342B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9405F87-5B94-8047-BF2E-B49BBEA82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12492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493EE-95CA-E248-B631-2C6D64CA8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DE0FC8-FC9F-604F-8DC5-0C7FBC1FF8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9/9/21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BE9588-A8B9-E940-B7AB-E9883DCF29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9D25A9-B9AE-FC43-B324-C63E99B3C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02791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5174A-90F6-AF4F-9FC0-30CAFF9F9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9/9/21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B338A9-5CE6-094C-B90B-63B1686C68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44FCD0-B984-FF4D-9E7C-8CD40F858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11114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22866E-F6F6-CF4C-BCB9-BCCADA2A5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D4BDA2-A287-CA47-8C1E-DCDA75429A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A00034-615B-7A44-9EA8-25C96148D6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16C90B-1908-3E46-9F03-6079DBF79C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9/9/21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1CBACB-DC1C-7247-B30F-1E3C907BD2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26DA20-D498-E94E-BF80-7772EE6C3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59714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AFD01-863B-D042-9A94-E409D2FB8C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FCBFBE0-3B89-E549-8FED-BFADAD4F0E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A4E17A-035E-004A-878B-764ABC317B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E8FA9F-6AC3-9D41-969B-D6BEA1F64C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9/9/21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563734-3037-D349-AE0B-75ABBC258C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0E9E43-FE90-0D44-8348-BE5DF0076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8124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78E36-892C-EF45-AF7D-1D61626FB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24CB2B-12A6-BC45-965C-9A99F8CB29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CDBE10-00E1-4F45-9C92-7EA55FF7E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9/9/21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D0DFE8-A5D1-3747-9403-4DFAF23F93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DBAB40-6C51-2948-850C-43E6FEF05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7454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5C57E67-C635-0749-8FE4-5340176E33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57282B-A6AF-2D4A-A7BA-C41F1B7F11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156BC2-C57E-D84D-BC8E-C24FF147F1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9/9/21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913758-D16A-E64B-BA4F-99E2E4DB4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011BED-48C9-8444-BC80-7485DA756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8880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348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9/9/21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680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9/9/21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864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9/9/21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35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9/9/21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237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9/9/21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2851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9/9/21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619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4E38F9-AF6C-4941-9980-A5BFFCFC0FDD}" type="datetimeFigureOut">
              <a:rPr lang="en-US" smtClean="0"/>
              <a:t>9/9/21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070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835348" y="598289"/>
            <a:ext cx="6521303" cy="11079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2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435298" y="2393156"/>
            <a:ext cx="9321403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2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9/9/21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82019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321457">
        <a:defRPr>
          <a:latin typeface="+mn-lt"/>
          <a:ea typeface="+mn-ea"/>
          <a:cs typeface="+mn-cs"/>
        </a:defRPr>
      </a:lvl2pPr>
      <a:lvl3pPr marL="642915">
        <a:defRPr>
          <a:latin typeface="+mn-lt"/>
          <a:ea typeface="+mn-ea"/>
          <a:cs typeface="+mn-cs"/>
        </a:defRPr>
      </a:lvl3pPr>
      <a:lvl4pPr marL="964372">
        <a:defRPr>
          <a:latin typeface="+mn-lt"/>
          <a:ea typeface="+mn-ea"/>
          <a:cs typeface="+mn-cs"/>
        </a:defRPr>
      </a:lvl4pPr>
      <a:lvl5pPr marL="1285829">
        <a:defRPr>
          <a:latin typeface="+mn-lt"/>
          <a:ea typeface="+mn-ea"/>
          <a:cs typeface="+mn-cs"/>
        </a:defRPr>
      </a:lvl5pPr>
      <a:lvl6pPr marL="1607287">
        <a:defRPr>
          <a:latin typeface="+mn-lt"/>
          <a:ea typeface="+mn-ea"/>
          <a:cs typeface="+mn-cs"/>
        </a:defRPr>
      </a:lvl6pPr>
      <a:lvl7pPr marL="1928744">
        <a:defRPr>
          <a:latin typeface="+mn-lt"/>
          <a:ea typeface="+mn-ea"/>
          <a:cs typeface="+mn-cs"/>
        </a:defRPr>
      </a:lvl7pPr>
      <a:lvl8pPr marL="2250201">
        <a:defRPr>
          <a:latin typeface="+mn-lt"/>
          <a:ea typeface="+mn-ea"/>
          <a:cs typeface="+mn-cs"/>
        </a:defRPr>
      </a:lvl8pPr>
      <a:lvl9pPr marL="2571659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321457">
        <a:defRPr>
          <a:latin typeface="+mn-lt"/>
          <a:ea typeface="+mn-ea"/>
          <a:cs typeface="+mn-cs"/>
        </a:defRPr>
      </a:lvl2pPr>
      <a:lvl3pPr marL="642915">
        <a:defRPr>
          <a:latin typeface="+mn-lt"/>
          <a:ea typeface="+mn-ea"/>
          <a:cs typeface="+mn-cs"/>
        </a:defRPr>
      </a:lvl3pPr>
      <a:lvl4pPr marL="964372">
        <a:defRPr>
          <a:latin typeface="+mn-lt"/>
          <a:ea typeface="+mn-ea"/>
          <a:cs typeface="+mn-cs"/>
        </a:defRPr>
      </a:lvl4pPr>
      <a:lvl5pPr marL="1285829">
        <a:defRPr>
          <a:latin typeface="+mn-lt"/>
          <a:ea typeface="+mn-ea"/>
          <a:cs typeface="+mn-cs"/>
        </a:defRPr>
      </a:lvl5pPr>
      <a:lvl6pPr marL="1607287">
        <a:defRPr>
          <a:latin typeface="+mn-lt"/>
          <a:ea typeface="+mn-ea"/>
          <a:cs typeface="+mn-cs"/>
        </a:defRPr>
      </a:lvl6pPr>
      <a:lvl7pPr marL="1928744">
        <a:defRPr>
          <a:latin typeface="+mn-lt"/>
          <a:ea typeface="+mn-ea"/>
          <a:cs typeface="+mn-cs"/>
        </a:defRPr>
      </a:lvl7pPr>
      <a:lvl8pPr marL="2250201">
        <a:defRPr>
          <a:latin typeface="+mn-lt"/>
          <a:ea typeface="+mn-ea"/>
          <a:cs typeface="+mn-cs"/>
        </a:defRPr>
      </a:lvl8pPr>
      <a:lvl9pPr marL="2571659">
        <a:defRPr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1F1EC47-D99F-0047-967F-C5943E4D4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D75158-7F36-2743-A7AA-4471684865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78E0F3-9D94-034E-8E49-DF9FFF2C87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47A0CB-6707-F448-AC12-E69D65832441}" type="datetimeFigureOut">
              <a:rPr lang="en-US" smtClean="0"/>
              <a:t>9/9/21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063CB5-1D63-1C43-8E1D-39AD17DD61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212A63-9E81-654F-BB67-8639667458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163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://chienjuho.com/pub/ICML13_RepeatedLabel.pdf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image" Target="../media/image7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tiff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://chienjuho.com/pub/ICML13_RepeatedLabel.pdf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6400" y="1696087"/>
            <a:ext cx="11409680" cy="2387600"/>
          </a:xfrm>
        </p:spPr>
        <p:txBody>
          <a:bodyPr>
            <a:noAutofit/>
          </a:bodyPr>
          <a:lstStyle/>
          <a:p>
            <a:pPr algn="l"/>
            <a:br>
              <a:rPr lang="en-US" sz="6600" dirty="0"/>
            </a:br>
            <a:br>
              <a:rPr lang="en-US" sz="6600" dirty="0"/>
            </a:br>
            <a:r>
              <a:rPr lang="en-US" sz="4400" dirty="0"/>
              <a:t>Lecture 4</a:t>
            </a:r>
            <a:br>
              <a:rPr lang="en-US" sz="4400" dirty="0"/>
            </a:br>
            <a:r>
              <a:rPr lang="en-US" sz="4400" dirty="0"/>
              <a:t>Label Aggregation: EM-Based Methods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406400" y="5280916"/>
            <a:ext cx="11528236" cy="1149259"/>
          </a:xfrm>
        </p:spPr>
        <p:txBody>
          <a:bodyPr>
            <a:normAutofit/>
          </a:bodyPr>
          <a:lstStyle/>
          <a:p>
            <a:endParaRPr lang="en-US" dirty="0"/>
          </a:p>
          <a:p>
            <a:pPr algn="l"/>
            <a:r>
              <a:rPr lang="en-US" sz="3600" dirty="0">
                <a:latin typeface="+mj-lt"/>
              </a:rPr>
              <a:t>Instructor: </a:t>
            </a:r>
            <a:r>
              <a:rPr lang="en-US" sz="3600" dirty="0" err="1">
                <a:latin typeface="+mj-lt"/>
              </a:rPr>
              <a:t>Chien</a:t>
            </a:r>
            <a:r>
              <a:rPr lang="en-US" sz="3600" dirty="0">
                <a:latin typeface="+mj-lt"/>
              </a:rPr>
              <a:t>-Ju (CJ) Ho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310738E-B756-F244-8FD1-E15201D4891D}"/>
              </a:ext>
            </a:extLst>
          </p:cNvPr>
          <p:cNvSpPr/>
          <p:nvPr/>
        </p:nvSpPr>
        <p:spPr>
          <a:xfrm>
            <a:off x="406400" y="4975759"/>
            <a:ext cx="6096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br>
              <a:rPr lang="en-US" sz="2000" dirty="0"/>
            </a:b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2830641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14F24B-20DD-F54E-85A4-ABFFBD699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Lecture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31EA14-AE7C-404C-91EC-03C082CCE4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15221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AA3A20-B7F9-CA40-BB91-7F239A713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Framework for Probabilistic Inference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615DB1F-EF06-B14E-B024-3BA8DBCFA6C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1186160" cy="4351338"/>
              </a:xfrm>
            </p:spPr>
            <p:txBody>
              <a:bodyPr/>
              <a:lstStyle/>
              <a:p>
                <a:r>
                  <a:rPr lang="en-US" dirty="0"/>
                  <a:t>Notations: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D</m:t>
                    </m:r>
                    <m: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d</m:t>
                            </m:r>
                          </m:e>
                          <m:sub>
                            <m: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d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n</m:t>
                            </m:r>
                          </m:sub>
                        </m:sSub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en-US" dirty="0"/>
                  <a:t>observations </a:t>
                </a:r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(e.g., training data, labels we got from workers)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en-US" dirty="0"/>
                  <a:t>be the set of latent parameters we care about </a:t>
                </a:r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(e.g., ML hypothesis, true labels)</a:t>
                </a:r>
              </a:p>
              <a:p>
                <a:endParaRPr lang="en-US" sz="1200" dirty="0"/>
              </a:p>
              <a:p>
                <a:r>
                  <a:rPr lang="en-US" dirty="0"/>
                  <a:t>MLE approach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𝑎𝑟𝑔𝑚𝑎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e>
                    </m:func>
                  </m:oMath>
                </a14:m>
                <a:r>
                  <a:rPr lang="en-US" b="0" dirty="0">
                    <a:solidFill>
                      <a:schemeClr val="accent1"/>
                    </a:solidFill>
                  </a:rPr>
                  <a:t> </a:t>
                </a:r>
              </a:p>
              <a:p>
                <a:pPr marL="457200" lvl="1" indent="0">
                  <a:buNone/>
                </a:pPr>
                <a:r>
                  <a:rPr lang="en-US" dirty="0">
                    <a:solidFill>
                      <a:schemeClr val="accent1"/>
                    </a:solidFill>
                  </a:rPr>
                  <a:t> 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𝑎𝑟𝑔𝑚𝑎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∏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⁡(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b="0" dirty="0">
                    <a:solidFill>
                      <a:schemeClr val="accent1"/>
                    </a:solidFill>
                  </a:rPr>
                  <a:t>    </a:t>
                </a: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(from the common “independence” assumption)</a:t>
                </a:r>
              </a:p>
              <a:p>
                <a:pPr marL="457200" lvl="1" indent="0">
                  <a:buNone/>
                </a:pPr>
                <a:r>
                  <a:rPr lang="en-US" dirty="0">
                    <a:solidFill>
                      <a:schemeClr val="accent1"/>
                    </a:solidFill>
                  </a:rPr>
                  <a:t> 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𝑎𝑟𝑔𝑚𝑎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nary>
                          <m:naryPr>
                            <m:chr m:val="∏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Pr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⁡(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e>
                    </m:fun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457200" lvl="1" indent="0">
                  <a:buNone/>
                </a:pPr>
                <a:r>
                  <a:rPr lang="en-US" dirty="0">
                    <a:solidFill>
                      <a:schemeClr val="accent1"/>
                    </a:solidFill>
                  </a:rPr>
                  <a:t> 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𝑎𝑟𝑔𝑚𝑎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∑"/>
                        <m:limLoc m:val="subSup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func>
                          <m:func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Pr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⁡(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e>
                    </m:nary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457200" lvl="1" indent="0">
                  <a:buNone/>
                </a:pPr>
                <a:endParaRPr lang="en-US" b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615DB1F-EF06-B14E-B024-3BA8DBCFA6C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1186160" cy="4351338"/>
              </a:xfrm>
              <a:blipFill>
                <a:blip r:embed="rId3"/>
                <a:stretch>
                  <a:fillRect l="-1020" t="-2326" b="-43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CA448C3-91C5-6140-B69A-38B81D544125}"/>
              </a:ext>
            </a:extLst>
          </p:cNvPr>
          <p:cNvSpPr/>
          <p:nvPr/>
        </p:nvSpPr>
        <p:spPr>
          <a:xfrm>
            <a:off x="6096000" y="5185964"/>
            <a:ext cx="5490210" cy="10512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In machine learning, we often replace this as a (negative) point-wise “loss function”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29B2867-2944-8B40-B212-3163081D0AF1}"/>
              </a:ext>
            </a:extLst>
          </p:cNvPr>
          <p:cNvCxnSpPr>
            <a:cxnSpLocks/>
          </p:cNvCxnSpPr>
          <p:nvPr/>
        </p:nvCxnSpPr>
        <p:spPr>
          <a:xfrm>
            <a:off x="4903470" y="5480605"/>
            <a:ext cx="1192530" cy="3601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5FBC52CF-0B0A-4949-BC3B-5C84189A3D90}"/>
              </a:ext>
            </a:extLst>
          </p:cNvPr>
          <p:cNvSpPr/>
          <p:nvPr/>
        </p:nvSpPr>
        <p:spPr>
          <a:xfrm>
            <a:off x="4263390" y="5032455"/>
            <a:ext cx="1737360" cy="4049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6598F81-227F-FA4B-BF0F-2C696E3DE4FC}"/>
              </a:ext>
            </a:extLst>
          </p:cNvPr>
          <p:cNvCxnSpPr/>
          <p:nvPr/>
        </p:nvCxnSpPr>
        <p:spPr>
          <a:xfrm flipH="1">
            <a:off x="3410645" y="1928917"/>
            <a:ext cx="674120" cy="2536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8F3FF75-FF39-C64D-96F6-96C7BF948322}"/>
              </a:ext>
            </a:extLst>
          </p:cNvPr>
          <p:cNvSpPr txBox="1"/>
          <p:nvPr/>
        </p:nvSpPr>
        <p:spPr>
          <a:xfrm>
            <a:off x="4095515" y="169068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068DCADC-7B02-9346-985D-1671D4B94AC2}"/>
                  </a:ext>
                </a:extLst>
              </p:cNvPr>
              <p:cNvSpPr/>
              <p:nvPr/>
            </p:nvSpPr>
            <p:spPr>
              <a:xfrm>
                <a:off x="4177650" y="1611294"/>
                <a:ext cx="5146559" cy="528119"/>
              </a:xfrm>
              <a:prstGeom prst="round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dirty="0"/>
                  <a:t>Each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is often assumed to be </a:t>
                </a:r>
                <a:r>
                  <a:rPr lang="en-US" dirty="0">
                    <a:solidFill>
                      <a:srgbClr val="C00000"/>
                    </a:solidFill>
                  </a:rPr>
                  <a:t>independently</a:t>
                </a:r>
                <a:r>
                  <a:rPr lang="en-US" dirty="0"/>
                  <a:t> drawn</a:t>
                </a:r>
              </a:p>
            </p:txBody>
          </p:sp>
        </mc:Choice>
        <mc:Fallback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068DCADC-7B02-9346-985D-1671D4B94A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7650" y="1611294"/>
                <a:ext cx="5146559" cy="528119"/>
              </a:xfrm>
              <a:prstGeom prst="roundRect">
                <a:avLst/>
              </a:prstGeom>
              <a:blipFill>
                <a:blip r:embed="rId4"/>
                <a:stretch>
                  <a:fillRect l="-491" b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56231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1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AA3A20-B7F9-CA40-BB91-7F239A713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Framework for Probabilistic Inference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615DB1F-EF06-B14E-B024-3BA8DBCFA6C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1186160" cy="5420996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Notations: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D</m:t>
                    </m:r>
                    <m: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d</m:t>
                            </m:r>
                          </m:e>
                          <m:sub>
                            <m: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d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n</m:t>
                            </m:r>
                          </m:sub>
                        </m:sSub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en-US" dirty="0"/>
                  <a:t>observations </a:t>
                </a:r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(e.g., training data, labels we got from workers)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en-US" dirty="0"/>
                  <a:t>be the set of latent parameters we care about </a:t>
                </a:r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(e.g., ML hypothesis, true labels)</a:t>
                </a:r>
              </a:p>
              <a:p>
                <a:endParaRPr lang="en-US" sz="1200" dirty="0"/>
              </a:p>
              <a:p>
                <a:r>
                  <a:rPr lang="en-US" dirty="0"/>
                  <a:t>MLE approach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𝑎𝑟𝑔𝑚𝑎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/>
                  <a:t> </a:t>
                </a:r>
              </a:p>
              <a:p>
                <a:pPr marL="457200" lvl="1" indent="0">
                  <a:buNone/>
                </a:pPr>
                <a:r>
                  <a:rPr lang="en-US" dirty="0"/>
                  <a:t>        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𝑎𝑟𝑔𝑚𝑎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∏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⁡(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dirty="0"/>
                  <a:t>    </a:t>
                </a:r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(from the common “independence” assumption)</a:t>
                </a:r>
              </a:p>
              <a:p>
                <a:pPr marL="457200" lvl="1" indent="0">
                  <a:buNone/>
                </a:pPr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        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𝑎𝑟𝑔𝑚𝑎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nary>
                          <m:naryPr>
                            <m:chr m:val="∏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Pr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⁡(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e>
                    </m:func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457200" lvl="1" indent="0">
                  <a:buNone/>
                </a:pPr>
                <a:r>
                  <a:rPr lang="en-US" dirty="0">
                    <a:solidFill>
                      <a:schemeClr val="accent1"/>
                    </a:solidFill>
                  </a:rPr>
                  <a:t>        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𝑎𝑟𝑔𝑚𝑎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∑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func>
                          <m:func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Pr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⁡(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e>
                    </m:nary>
                  </m:oMath>
                </a14:m>
                <a:endParaRPr lang="en-US" dirty="0"/>
              </a:p>
              <a:p>
                <a:r>
                  <a:rPr lang="en-US" dirty="0"/>
                  <a:t>Another interpretation</a:t>
                </a:r>
              </a:p>
              <a:p>
                <a:pPr lvl="1"/>
                <a:r>
                  <a:rPr lang="en-US" dirty="0"/>
                  <a:t>Define point-wise loss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ℓ(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Solving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𝑎𝑟𝑔𝑚𝑖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ℓ(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615DB1F-EF06-B14E-B024-3BA8DBCFA6C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1186160" cy="5420996"/>
              </a:xfrm>
              <a:blipFill>
                <a:blip r:embed="rId3"/>
                <a:stretch>
                  <a:fillRect l="-1020" t="-1869" b="-77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3B341E7B-C90A-5945-9B75-E80E1E2A404D}"/>
              </a:ext>
            </a:extLst>
          </p:cNvPr>
          <p:cNvSpPr/>
          <p:nvPr/>
        </p:nvSpPr>
        <p:spPr>
          <a:xfrm>
            <a:off x="6534150" y="5586014"/>
            <a:ext cx="5490210" cy="10512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Solving this optimization problem is one of the “key” steps in machine learning.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0A37946-00BE-FF40-B488-830F327CD880}"/>
              </a:ext>
            </a:extLst>
          </p:cNvPr>
          <p:cNvCxnSpPr>
            <a:cxnSpLocks/>
          </p:cNvCxnSpPr>
          <p:nvPr/>
        </p:nvCxnSpPr>
        <p:spPr>
          <a:xfrm flipV="1">
            <a:off x="6252210" y="6377940"/>
            <a:ext cx="281940" cy="2141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F7D495F-B214-534A-AD98-A4C2BDB91F9A}"/>
              </a:ext>
            </a:extLst>
          </p:cNvPr>
          <p:cNvCxnSpPr/>
          <p:nvPr/>
        </p:nvCxnSpPr>
        <p:spPr>
          <a:xfrm flipH="1">
            <a:off x="3410645" y="1928917"/>
            <a:ext cx="674120" cy="2536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01DFAAD-F453-524C-AE3E-CA6A8DE6D0E1}"/>
              </a:ext>
            </a:extLst>
          </p:cNvPr>
          <p:cNvSpPr txBox="1"/>
          <p:nvPr/>
        </p:nvSpPr>
        <p:spPr>
          <a:xfrm>
            <a:off x="4095515" y="169068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30359053-DB16-3E48-A554-775C996EA8D6}"/>
                  </a:ext>
                </a:extLst>
              </p:cNvPr>
              <p:cNvSpPr/>
              <p:nvPr/>
            </p:nvSpPr>
            <p:spPr>
              <a:xfrm>
                <a:off x="4177650" y="1611294"/>
                <a:ext cx="5146559" cy="528119"/>
              </a:xfrm>
              <a:prstGeom prst="round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dirty="0"/>
                  <a:t>Each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is often assumed to be </a:t>
                </a:r>
                <a:r>
                  <a:rPr lang="en-US" dirty="0">
                    <a:solidFill>
                      <a:srgbClr val="C00000"/>
                    </a:solidFill>
                  </a:rPr>
                  <a:t>independently</a:t>
                </a:r>
                <a:r>
                  <a:rPr lang="en-US" dirty="0"/>
                  <a:t> drawn</a:t>
                </a:r>
              </a:p>
            </p:txBody>
          </p:sp>
        </mc:Choice>
        <mc:Fallback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30359053-DB16-3E48-A554-775C996EA8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7650" y="1611294"/>
                <a:ext cx="5146559" cy="528119"/>
              </a:xfrm>
              <a:prstGeom prst="roundRect">
                <a:avLst/>
              </a:prstGeom>
              <a:blipFill>
                <a:blip r:embed="rId4"/>
                <a:stretch>
                  <a:fillRect l="-491" b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93794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A4033-B0CD-7247-AF2C-05F73A0E5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 Back to Label Aggregation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2B55975-CF77-D846-B81D-EE1099B0587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11089048" cy="487235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Steps for MLE approach</a:t>
                </a:r>
              </a:p>
              <a:p>
                <a:pPr lvl="1"/>
                <a:endParaRPr lang="en-US" sz="200" dirty="0"/>
              </a:p>
              <a:p>
                <a:pPr lvl="1"/>
                <a:r>
                  <a:rPr lang="en-US" dirty="0"/>
                  <a:t>Define label generation model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Pr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⁡(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 </a:t>
                </a: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(define loss functions in ML)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 contains the true labels and other latent factors in your models</a:t>
                </a:r>
              </a:p>
              <a:p>
                <a:pPr lvl="2"/>
                <a:endParaRPr lang="en-US" dirty="0"/>
              </a:p>
              <a:p>
                <a:pPr lvl="1"/>
                <a:r>
                  <a:rPr lang="en-US" dirty="0"/>
                  <a:t>Optimization: Find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𝑎𝑟𝑔𝑚𝑎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∑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func>
                          <m:func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Pr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⁡(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e>
                    </m:nary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In the last lecture, there are only two possible values for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. So we find it in a brute-force way</a:t>
                </a:r>
              </a:p>
              <a:p>
                <a:pPr lvl="2"/>
                <a:endParaRPr lang="en-US" dirty="0"/>
              </a:p>
              <a:p>
                <a:pPr lvl="2"/>
                <a:endParaRPr lang="en-US" dirty="0"/>
              </a:p>
              <a:p>
                <a:pPr lvl="2"/>
                <a:endParaRPr lang="en-US" dirty="0"/>
              </a:p>
              <a:p>
                <a:pPr lvl="2"/>
                <a:endParaRPr lang="en-US" dirty="0"/>
              </a:p>
              <a:p>
                <a:pPr lvl="2"/>
                <a:r>
                  <a:rPr lang="en-US" dirty="0"/>
                  <a:t>What if there are (infinitely) many possible values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?</m:t>
                    </m:r>
                  </m:oMath>
                </a14:m>
                <a:endParaRPr lang="en-US" dirty="0"/>
              </a:p>
              <a:p>
                <a:pPr lvl="3"/>
                <a:r>
                  <a:rPr lang="en-US" dirty="0"/>
                  <a:t>Need to perform “optimization” algorithms to find it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2B55975-CF77-D846-B81D-EE1099B058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11089048" cy="4872355"/>
              </a:xfrm>
              <a:blipFill>
                <a:blip r:embed="rId2"/>
                <a:stretch>
                  <a:fillRect l="-914" t="-2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C03A411C-70E3-0F46-8042-1DD0AF1624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4856" y="4261801"/>
            <a:ext cx="4484370" cy="95331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651602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AC641-D31F-4344-9112-95A349601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85B8DD-A3B6-CF44-9F02-9366A6254D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90687"/>
            <a:ext cx="11196919" cy="5382465"/>
          </a:xfrm>
        </p:spPr>
        <p:txBody>
          <a:bodyPr>
            <a:normAutofit/>
          </a:bodyPr>
          <a:lstStyle/>
          <a:p>
            <a:r>
              <a:rPr lang="en-US" dirty="0"/>
              <a:t>One of the key elements in modern machine learning</a:t>
            </a:r>
          </a:p>
          <a:p>
            <a:pPr lvl="1"/>
            <a:r>
              <a:rPr lang="en-US" dirty="0"/>
              <a:t>The reason most ML courses require probability, calculus, and linear algebra</a:t>
            </a:r>
          </a:p>
          <a:p>
            <a:pPr lvl="1"/>
            <a:endParaRPr lang="en-US" dirty="0"/>
          </a:p>
          <a:p>
            <a:r>
              <a:rPr lang="en-US" dirty="0"/>
              <a:t>Assume the function we want to minimize (maximize) is </a:t>
            </a:r>
            <a:r>
              <a:rPr lang="en-US" dirty="0">
                <a:solidFill>
                  <a:srgbClr val="FF0000"/>
                </a:solidFill>
              </a:rPr>
              <a:t>convex (concave)</a:t>
            </a:r>
            <a:endParaRPr lang="en-US" dirty="0"/>
          </a:p>
          <a:p>
            <a:pPr lvl="1"/>
            <a:r>
              <a:rPr lang="en-US" dirty="0"/>
              <a:t>Gradient descent is one of the most commonly-used algorithm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What if the function is not convex</a:t>
            </a:r>
          </a:p>
          <a:p>
            <a:pPr lvl="2"/>
            <a:r>
              <a:rPr lang="en-US" dirty="0"/>
              <a:t>Start at a random point, do many times, report the best one</a:t>
            </a:r>
          </a:p>
          <a:p>
            <a:pPr lvl="2"/>
            <a:r>
              <a:rPr lang="en-US" dirty="0"/>
              <a:t>(This is essentially what deep learning is doing for minimizing loss)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F1F6F8-617E-4644-B817-79097C8630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6943" y="3983860"/>
            <a:ext cx="2771141" cy="14998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F503C1E-A128-0B43-8923-9B66C4DECAA0}"/>
              </a:ext>
            </a:extLst>
          </p:cNvPr>
          <p:cNvSpPr txBox="1"/>
          <p:nvPr/>
        </p:nvSpPr>
        <p:spPr>
          <a:xfrm>
            <a:off x="5371334" y="4733800"/>
            <a:ext cx="554087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 Requires gradient to exist everywhere</a:t>
            </a:r>
            <a:br>
              <a:rPr lang="en-US" dirty="0"/>
            </a:br>
            <a:r>
              <a:rPr lang="en-US" dirty="0"/>
              <a:t>2. Only guarantees to find local optimum</a:t>
            </a:r>
          </a:p>
          <a:p>
            <a:r>
              <a:rPr lang="en-US" dirty="0"/>
              <a:t>     In convex functions, local optimum == global optimum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FDD9D78-12D7-B140-991B-7541C52E9391}"/>
                  </a:ext>
                </a:extLst>
              </p:cNvPr>
              <p:cNvSpPr txBox="1"/>
              <p:nvPr/>
            </p:nvSpPr>
            <p:spPr>
              <a:xfrm>
                <a:off x="6096000" y="4243420"/>
                <a:ext cx="220156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𝛻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FDD9D78-12D7-B140-991B-7541C52E93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4243420"/>
                <a:ext cx="2201565" cy="276999"/>
              </a:xfrm>
              <a:prstGeom prst="rect">
                <a:avLst/>
              </a:prstGeom>
              <a:blipFill>
                <a:blip r:embed="rId4"/>
                <a:stretch>
                  <a:fillRect l="-2874" t="-8696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04327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303A5-B178-E846-8746-5B118E154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Expectation-Maximization (EM)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968C3A0-AA75-DD4B-8C11-C40DE193C70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192396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What if gradient doesn’t always exist </a:t>
                </a:r>
              </a:p>
              <a:p>
                <a:r>
                  <a:rPr lang="en-US" dirty="0"/>
                  <a:t>Consider the function we want to minimize: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𝜕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𝜕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can be obtained (e.g.,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are the unknown worker skills)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𝜕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𝜕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are hard to obtain (e.g.,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are the ”true” labels)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EM: an iterative approach</a:t>
                </a:r>
              </a:p>
              <a:p>
                <a:pPr lvl="1"/>
                <a:r>
                  <a:rPr lang="en-US" dirty="0"/>
                  <a:t>Start with some initial estimates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Iteratively perform the following until the stop conditions are met:</a:t>
                </a:r>
              </a:p>
              <a:p>
                <a:pPr lvl="2"/>
                <a:r>
                  <a:rPr lang="en-US" dirty="0"/>
                  <a:t>Fix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, estimate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(e.g., find MLE)</a:t>
                </a:r>
              </a:p>
              <a:p>
                <a:pPr lvl="2"/>
                <a:r>
                  <a:rPr lang="en-US" dirty="0"/>
                  <a:t>Fix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, estimate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Stopping condition: converged, # iterations &gt;= pre-determined threshold, </a:t>
                </a:r>
                <a:r>
                  <a:rPr lang="en-US" dirty="0" err="1"/>
                  <a:t>etc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968C3A0-AA75-DD4B-8C11-C40DE193C70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192396"/>
              </a:xfrm>
              <a:blipFill>
                <a:blip r:embed="rId2"/>
                <a:stretch>
                  <a:fillRect l="-1086" t="-19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7A36332-F371-624F-9BC5-C730F10D6586}"/>
              </a:ext>
            </a:extLst>
          </p:cNvPr>
          <p:cNvSpPr/>
          <p:nvPr/>
        </p:nvSpPr>
        <p:spPr>
          <a:xfrm>
            <a:off x="7574280" y="3665775"/>
            <a:ext cx="3779520" cy="100909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Only guarantee to converge to local optimum.</a:t>
            </a:r>
          </a:p>
        </p:txBody>
      </p:sp>
    </p:spTree>
    <p:extLst>
      <p:ext uri="{BB962C8B-B14F-4D97-AF65-F5344CB8AC3E}">
        <p14:creationId xmlns:p14="http://schemas.microsoft.com/office/powerpoint/2010/main" val="1482013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B7226E-AB92-864B-993D-F3ADAEC3B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dirty="0"/>
              <a:t>Consider a simpler case:</a:t>
            </a:r>
            <a:br>
              <a:rPr lang="en-US" dirty="0"/>
            </a:br>
            <a:r>
              <a:rPr lang="en-US" dirty="0"/>
              <a:t>Optional Reading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644D95-FE02-3746-9461-FF1D8E3D1C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Maximum </a:t>
            </a:r>
            <a:r>
              <a:rPr lang="en-US" dirty="0" err="1"/>
              <a:t>Likeihood</a:t>
            </a:r>
            <a:r>
              <a:rPr lang="en-US" dirty="0"/>
              <a:t> Estimation of Observer Error-Rates Using the EM Algorithm. </a:t>
            </a:r>
            <a:r>
              <a:rPr lang="en-US" dirty="0" err="1"/>
              <a:t>Dawid</a:t>
            </a:r>
            <a:r>
              <a:rPr lang="en-US" dirty="0"/>
              <a:t> and Skene. Applied Statistics. 1979.</a:t>
            </a:r>
          </a:p>
        </p:txBody>
      </p:sp>
    </p:spTree>
    <p:extLst>
      <p:ext uri="{BB962C8B-B14F-4D97-AF65-F5344CB8AC3E}">
        <p14:creationId xmlns:p14="http://schemas.microsoft.com/office/powerpoint/2010/main" val="7126494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C44D07-8E8A-9642-9440-4CD248963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Motivating Scenario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218F6D-2B9F-7246-8895-9E93E9282E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18951"/>
            <a:ext cx="11353801" cy="4351338"/>
          </a:xfrm>
        </p:spPr>
        <p:txBody>
          <a:bodyPr/>
          <a:lstStyle/>
          <a:p>
            <a:r>
              <a:rPr lang="en-US" dirty="0"/>
              <a:t>Multiple doctors give diagnosis based on a patient’s information</a:t>
            </a:r>
          </a:p>
          <a:p>
            <a:r>
              <a:rPr lang="en-US" dirty="0"/>
              <a:t>Doctors might make mistakes (with unknown probability)</a:t>
            </a:r>
          </a:p>
          <a:p>
            <a:r>
              <a:rPr lang="en-US" dirty="0"/>
              <a:t>Given diagnosis from multiple doctors, how to infer the patients’ true condition</a:t>
            </a:r>
          </a:p>
          <a:p>
            <a:endParaRPr lang="en-US" dirty="0"/>
          </a:p>
          <a:p>
            <a:r>
              <a:rPr lang="en-US" dirty="0"/>
              <a:t>In the context of label aggregation</a:t>
            </a:r>
          </a:p>
          <a:p>
            <a:pPr lvl="1"/>
            <a:r>
              <a:rPr lang="en-US" dirty="0"/>
              <a:t>Doctors -&gt; workers</a:t>
            </a:r>
          </a:p>
          <a:p>
            <a:pPr lvl="1"/>
            <a:r>
              <a:rPr lang="en-US" dirty="0"/>
              <a:t>Diagnosis -&gt; labels</a:t>
            </a:r>
          </a:p>
          <a:p>
            <a:pPr lvl="1"/>
            <a:r>
              <a:rPr lang="en-US" dirty="0"/>
              <a:t>They consider the setting all tasks are the same</a:t>
            </a:r>
          </a:p>
        </p:txBody>
      </p:sp>
    </p:spTree>
    <p:extLst>
      <p:ext uri="{BB962C8B-B14F-4D97-AF65-F5344CB8AC3E}">
        <p14:creationId xmlns:p14="http://schemas.microsoft.com/office/powerpoint/2010/main" val="4071812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CBD7A-FE8C-7049-B676-C4AEB3C90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Reminder: If Worker Skills are Known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7BA5983-833F-8441-A0D1-AFABD16D508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Worker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𝑖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∈{1,…,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𝑛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}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endParaRPr lang="en-US" dirty="0"/>
              </a:p>
              <a:p>
                <a:pPr lvl="1"/>
                <a:r>
                  <a:rPr lang="en-US" dirty="0"/>
                  <a:t>provides label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𝑙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∈</m:t>
                    </m:r>
                    <m:r>
                      <m:rPr>
                        <m:lit/>
                      </m:rP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{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−1,+1</m:t>
                    </m:r>
                    <m:r>
                      <m:rPr>
                        <m:lit/>
                      </m:rP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}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assumption: each label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𝑙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 correct with probability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>
                    <a:solidFill>
                      <a:srgbClr val="FF0000"/>
                    </a:solidFill>
                  </a:rPr>
                  <a:t>assume we know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Weighted majority voting</a:t>
                </a:r>
              </a:p>
              <a:p>
                <a:pPr lvl="1"/>
                <a:endParaRPr lang="en-US" sz="2200" dirty="0"/>
              </a:p>
              <a:p>
                <a:pPr lvl="1"/>
                <a:r>
                  <a:rPr lang="en-US" sz="2200" dirty="0"/>
                  <a:t>Weights that lead to MLE: 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sz="22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20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w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20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i</m:t>
                            </m:r>
                          </m:sub>
                        </m:sSub>
                        <m:r>
                          <a:rPr lang="en-US" sz="220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en-US" sz="220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ln</m:t>
                        </m:r>
                      </m:fName>
                      <m:e>
                        <m:f>
                          <m:fPr>
                            <m:ctrlPr>
                              <a:rPr lang="mr-IN" sz="22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2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sz="22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22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en-US" sz="22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sz="22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den>
                        </m:f>
                      </m:e>
                    </m:func>
                    <m:r>
                      <a:rPr lang="en-US" sz="2200" i="1">
                        <a:latin typeface="Cambria Math" charset="0"/>
                      </a:rPr>
                      <m:t>  </m:t>
                    </m:r>
                  </m:oMath>
                </a14:m>
                <a:r>
                  <a:rPr lang="en-US" sz="2200" dirty="0"/>
                  <a:t> for label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𝑙</m:t>
                        </m:r>
                      </m:e>
                      <m:sub>
                        <m:r>
                          <a:rPr lang="en-US" sz="22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lvl="2"/>
                <a:r>
                  <a:rPr lang="en-US" sz="1800" dirty="0"/>
                  <a:t>You can prove this yourself following the proof of simple majority voting</a:t>
                </a:r>
              </a:p>
              <a:p>
                <a:pPr lvl="1"/>
                <a:r>
                  <a:rPr lang="en-US" sz="2200" dirty="0"/>
                  <a:t>Weights that minimizes error bound: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sz="2200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sz="2200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=2</m:t>
                    </m:r>
                    <m:sSub>
                      <m:sSubPr>
                        <m:ctrlPr>
                          <a:rPr lang="en-US" sz="22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𝑝</m:t>
                        </m:r>
                      </m:e>
                      <m:sub>
                        <m:r>
                          <a:rPr lang="en-US" sz="2200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sz="2200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−1</m:t>
                    </m:r>
                  </m:oMath>
                </a14:m>
                <a:r>
                  <a:rPr lang="en-US" sz="2200" dirty="0"/>
                  <a:t> for label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𝑙</m:t>
                        </m:r>
                      </m:e>
                      <m:sub>
                        <m:r>
                          <a:rPr lang="en-US" sz="22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2200" dirty="0"/>
              </a:p>
              <a:p>
                <a:pPr lvl="2"/>
                <a:r>
                  <a:rPr lang="en-US" sz="1800" dirty="0">
                    <a:solidFill>
                      <a:schemeClr val="bg1">
                        <a:lumMod val="75000"/>
                      </a:schemeClr>
                    </a:solidFill>
                  </a:rPr>
                  <a:t>(Lemma 1 in </a:t>
                </a:r>
                <a:r>
                  <a:rPr lang="en-US" sz="1800" dirty="0">
                    <a:solidFill>
                      <a:schemeClr val="bg1">
                        <a:lumMod val="75000"/>
                      </a:schemeClr>
                    </a:solidFill>
                    <a:hlinkClick r:id="rId2"/>
                  </a:rPr>
                  <a:t>Ho et al. ICML 2013</a:t>
                </a:r>
                <a:r>
                  <a:rPr lang="en-US" sz="1800" dirty="0">
                    <a:solidFill>
                      <a:schemeClr val="bg1">
                        <a:lumMod val="75000"/>
                      </a:schemeClr>
                    </a:solidFill>
                  </a:rPr>
                  <a:t>)</a:t>
                </a:r>
              </a:p>
              <a:p>
                <a:pPr marL="914400" lvl="2" indent="0">
                  <a:buNone/>
                </a:pPr>
                <a:endParaRPr lang="en-US" sz="1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7BA5983-833F-8441-A0D1-AFABD16D508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3"/>
                <a:stretch>
                  <a:fillRect l="-1086" t="-20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EEDCA8E8-4EB3-4643-8BDD-9E41C69719E9}"/>
                  </a:ext>
                </a:extLst>
              </p:cNvPr>
              <p:cNvSpPr/>
              <p:nvPr/>
            </p:nvSpPr>
            <p:spPr>
              <a:xfrm>
                <a:off x="4908370" y="3949924"/>
                <a:ext cx="3713115" cy="611192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400" b="0" dirty="0"/>
                  <a:t>Predict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𝑠𝑖𝑔𝑛</m:t>
                    </m:r>
                    <m:r>
                      <a:rPr lang="en-US" sz="2400" b="0" i="1" smtClean="0">
                        <a:latin typeface="Cambria Math" charset="0"/>
                      </a:rPr>
                      <m:t>(</m:t>
                    </m:r>
                    <m:nary>
                      <m:naryPr>
                        <m:chr m:val="∑"/>
                        <m:limLoc m:val="subSup"/>
                        <m:ctrlPr>
                          <a:rPr lang="is-IS" sz="2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b="0" i="1" smtClean="0">
                            <a:latin typeface="Cambria Math" charset="0"/>
                          </a:rPr>
                          <m:t>𝑖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b="0" i="1" smtClean="0">
                            <a:latin typeface="Cambria Math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sz="2400" b="0" i="1" smtClean="0">
                        <a:latin typeface="Cambria Math" charset="0"/>
                      </a:rPr>
                      <m:t>)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EEDCA8E8-4EB3-4643-8BDD-9E41C69719E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8370" y="3949924"/>
                <a:ext cx="3713115" cy="611192"/>
              </a:xfrm>
              <a:prstGeom prst="roundRect">
                <a:avLst/>
              </a:prstGeom>
              <a:blipFill>
                <a:blip r:embed="rId4"/>
                <a:stretch>
                  <a:fillRect l="-1356" t="-80000" b="-13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1D3DE21-386A-6640-889C-8459250F559E}"/>
                  </a:ext>
                </a:extLst>
              </p:cNvPr>
              <p:cNvSpPr txBox="1"/>
              <p:nvPr/>
            </p:nvSpPr>
            <p:spPr>
              <a:xfrm>
                <a:off x="5806520" y="3267535"/>
                <a:ext cx="645522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accent4">
                        <a:lumMod val="50000"/>
                      </a:schemeClr>
                    </a:solidFill>
                  </a:rPr>
                  <a:t>Think about why we can write it in this way?</a:t>
                </a:r>
              </a:p>
              <a:p>
                <a:r>
                  <a:rPr lang="en-US" b="1" dirty="0">
                    <a:solidFill>
                      <a:schemeClr val="accent4">
                        <a:lumMod val="50000"/>
                      </a:schemeClr>
                    </a:solidFill>
                  </a:rPr>
                  <a:t>Hint: it’s due to the choice of the label presentation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{+</m:t>
                    </m:r>
                    <m:r>
                      <a:rPr lang="en-US" b="1" i="1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b="1" i="1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,−</m:t>
                    </m:r>
                    <m:r>
                      <a:rPr lang="en-US" b="1" i="1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b="1" i="1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b="1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1D3DE21-386A-6640-889C-8459250F55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6520" y="3267535"/>
                <a:ext cx="6455229" cy="646331"/>
              </a:xfrm>
              <a:prstGeom prst="rect">
                <a:avLst/>
              </a:prstGeom>
              <a:blipFill>
                <a:blip r:embed="rId5"/>
                <a:stretch>
                  <a:fillRect l="-786" t="-3846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A53E673-1274-B648-B144-2EFF1F555E5C}"/>
              </a:ext>
            </a:extLst>
          </p:cNvPr>
          <p:cNvCxnSpPr/>
          <p:nvPr/>
        </p:nvCxnSpPr>
        <p:spPr>
          <a:xfrm flipV="1">
            <a:off x="5614609" y="3596774"/>
            <a:ext cx="191911" cy="2810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7656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DE3547-BDF0-A646-8831-933D27CCA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if Workers’ Skills are Unknown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4DF136-2A67-2046-A08A-944241BCAF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Short Discussion: What can we do? </a:t>
            </a:r>
          </a:p>
          <a:p>
            <a:pPr lvl="1"/>
            <a:r>
              <a:rPr lang="en-US" dirty="0"/>
              <a:t>Think about the EM idea we just discussed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DDE07EB-998F-B34B-BA3E-24263840DD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6337967"/>
              </p:ext>
            </p:extLst>
          </p:nvPr>
        </p:nvGraphicFramePr>
        <p:xfrm>
          <a:off x="1612719" y="2711538"/>
          <a:ext cx="8760822" cy="22860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60137">
                  <a:extLst>
                    <a:ext uri="{9D8B030D-6E8A-4147-A177-3AD203B41FA5}">
                      <a16:colId xmlns:a16="http://schemas.microsoft.com/office/drawing/2014/main" val="1788620328"/>
                    </a:ext>
                  </a:extLst>
                </a:gridCol>
                <a:gridCol w="1460137">
                  <a:extLst>
                    <a:ext uri="{9D8B030D-6E8A-4147-A177-3AD203B41FA5}">
                      <a16:colId xmlns:a16="http://schemas.microsoft.com/office/drawing/2014/main" val="3806913569"/>
                    </a:ext>
                  </a:extLst>
                </a:gridCol>
                <a:gridCol w="1460137">
                  <a:extLst>
                    <a:ext uri="{9D8B030D-6E8A-4147-A177-3AD203B41FA5}">
                      <a16:colId xmlns:a16="http://schemas.microsoft.com/office/drawing/2014/main" val="2728248967"/>
                    </a:ext>
                  </a:extLst>
                </a:gridCol>
                <a:gridCol w="1460137">
                  <a:extLst>
                    <a:ext uri="{9D8B030D-6E8A-4147-A177-3AD203B41FA5}">
                      <a16:colId xmlns:a16="http://schemas.microsoft.com/office/drawing/2014/main" val="543596142"/>
                    </a:ext>
                  </a:extLst>
                </a:gridCol>
                <a:gridCol w="1460137">
                  <a:extLst>
                    <a:ext uri="{9D8B030D-6E8A-4147-A177-3AD203B41FA5}">
                      <a16:colId xmlns:a16="http://schemas.microsoft.com/office/drawing/2014/main" val="295393185"/>
                    </a:ext>
                  </a:extLst>
                </a:gridCol>
                <a:gridCol w="1460137">
                  <a:extLst>
                    <a:ext uri="{9D8B030D-6E8A-4147-A177-3AD203B41FA5}">
                      <a16:colId xmlns:a16="http://schemas.microsoft.com/office/drawing/2014/main" val="26795020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Worker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Worker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Worker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Worker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Worker 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3593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Task 1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68164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Task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44591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Task 3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+1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71055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Task 4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+1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5333516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07001B27-E3C0-CE45-A053-9B576EFE7EB8}"/>
                  </a:ext>
                </a:extLst>
              </p:cNvPr>
              <p:cNvSpPr/>
              <p:nvPr/>
            </p:nvSpPr>
            <p:spPr>
              <a:xfrm>
                <a:off x="1612719" y="5277051"/>
                <a:ext cx="7800622" cy="156966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US" sz="1600" dirty="0"/>
                  <a:t>EM: an iterative approach</a:t>
                </a:r>
              </a:p>
              <a:p>
                <a:pPr lvl="1"/>
                <a:r>
                  <a:rPr lang="en-US" sz="1600" dirty="0"/>
                  <a:t>Start with some initial estimates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1600" dirty="0"/>
              </a:p>
              <a:p>
                <a:pPr lvl="1"/>
                <a:r>
                  <a:rPr lang="en-US" sz="1600" dirty="0"/>
                  <a:t>Iteratively perform the following until the stop conditions are met:</a:t>
                </a:r>
              </a:p>
              <a:p>
                <a:pPr lvl="2"/>
                <a:r>
                  <a:rPr lang="en-US" sz="1600" dirty="0"/>
                  <a:t>Fix</a:t>
                </a:r>
                <a:r>
                  <a:rPr lang="en-US" sz="16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600" dirty="0"/>
                  <a:t>, estimate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600" dirty="0"/>
                  <a:t> (e.g., find MLE)</a:t>
                </a:r>
              </a:p>
              <a:p>
                <a:pPr lvl="2"/>
                <a:r>
                  <a:rPr lang="en-US" sz="1600" dirty="0"/>
                  <a:t>Fix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600" dirty="0"/>
                  <a:t>, estimate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1600" dirty="0"/>
              </a:p>
              <a:p>
                <a:pPr lvl="2"/>
                <a:r>
                  <a:rPr lang="en-US" sz="1600" dirty="0"/>
                  <a:t>Stopping condition: converged, # iterations &gt;= pre-determined threshold, </a:t>
                </a:r>
                <a:r>
                  <a:rPr lang="en-US" sz="1600" dirty="0" err="1"/>
                  <a:t>etc</a:t>
                </a:r>
                <a:endParaRPr lang="en-US" sz="1600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07001B27-E3C0-CE45-A053-9B576EFE7E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2719" y="5277051"/>
                <a:ext cx="7800622" cy="1569660"/>
              </a:xfrm>
              <a:prstGeom prst="rect">
                <a:avLst/>
              </a:prstGeom>
              <a:blipFill>
                <a:blip r:embed="rId2"/>
                <a:stretch>
                  <a:fillRect l="-325" t="-800" b="-320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031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Logistics: Reminders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06222"/>
            <a:ext cx="10515600" cy="5254977"/>
          </a:xfrm>
        </p:spPr>
        <p:txBody>
          <a:bodyPr>
            <a:normAutofit/>
          </a:bodyPr>
          <a:lstStyle/>
          <a:p>
            <a:r>
              <a:rPr lang="en-US" dirty="0"/>
              <a:t>Review: </a:t>
            </a:r>
          </a:p>
          <a:p>
            <a:pPr lvl="1"/>
            <a:r>
              <a:rPr lang="en-US" dirty="0"/>
              <a:t>The next required reading is mathematically dense. Try to at least understand the formulation and the interpretations of the main results.</a:t>
            </a:r>
          </a:p>
          <a:p>
            <a:r>
              <a:rPr lang="en-US" dirty="0"/>
              <a:t>Assignments:</a:t>
            </a:r>
          </a:p>
          <a:p>
            <a:pPr lvl="1"/>
            <a:r>
              <a:rPr lang="en-US" dirty="0"/>
              <a:t>Assignment 1 is due next Friday</a:t>
            </a:r>
          </a:p>
          <a:p>
            <a:pPr lvl="1"/>
            <a:r>
              <a:rPr lang="en-US" dirty="0"/>
              <a:t>Assignment 2 will be announced next Tuesday</a:t>
            </a:r>
          </a:p>
          <a:p>
            <a:r>
              <a:rPr lang="en-US" dirty="0"/>
              <a:t>Bidding of presentations</a:t>
            </a:r>
          </a:p>
          <a:p>
            <a:pPr lvl="1"/>
            <a:r>
              <a:rPr lang="en-US" dirty="0"/>
              <a:t>Form a team and choose 3~5 topics that interest you</a:t>
            </a:r>
          </a:p>
          <a:p>
            <a:pPr lvl="1"/>
            <a:r>
              <a:rPr lang="en-US" dirty="0"/>
              <a:t>Bidding link will be up next Tuesday (and due the same day)</a:t>
            </a:r>
          </a:p>
          <a:p>
            <a:pPr lvl="1"/>
            <a:r>
              <a:rPr lang="en-US" dirty="0"/>
              <a:t>Presentation assignments will be announced next Wednesday</a:t>
            </a:r>
          </a:p>
          <a:p>
            <a:r>
              <a:rPr lang="en-US" dirty="0"/>
              <a:t>Finding teammates</a:t>
            </a:r>
          </a:p>
          <a:p>
            <a:pPr lvl="1"/>
            <a:r>
              <a:rPr lang="en-US" dirty="0"/>
              <a:t>Stay after lectures and/or utilize Piazza features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2788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DE3547-BDF0-A646-8831-933D27CCA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if Workers’ Skills are Unknown 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DDE07EB-998F-B34B-BA3E-24263840DD4B}"/>
              </a:ext>
            </a:extLst>
          </p:cNvPr>
          <p:cNvGraphicFramePr>
            <a:graphicFrameLocks noGrp="1"/>
          </p:cNvGraphicFramePr>
          <p:nvPr/>
        </p:nvGraphicFramePr>
        <p:xfrm>
          <a:off x="1612719" y="2711538"/>
          <a:ext cx="8760822" cy="22860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60137">
                  <a:extLst>
                    <a:ext uri="{9D8B030D-6E8A-4147-A177-3AD203B41FA5}">
                      <a16:colId xmlns:a16="http://schemas.microsoft.com/office/drawing/2014/main" val="1788620328"/>
                    </a:ext>
                  </a:extLst>
                </a:gridCol>
                <a:gridCol w="1460137">
                  <a:extLst>
                    <a:ext uri="{9D8B030D-6E8A-4147-A177-3AD203B41FA5}">
                      <a16:colId xmlns:a16="http://schemas.microsoft.com/office/drawing/2014/main" val="3806913569"/>
                    </a:ext>
                  </a:extLst>
                </a:gridCol>
                <a:gridCol w="1460137">
                  <a:extLst>
                    <a:ext uri="{9D8B030D-6E8A-4147-A177-3AD203B41FA5}">
                      <a16:colId xmlns:a16="http://schemas.microsoft.com/office/drawing/2014/main" val="2728248967"/>
                    </a:ext>
                  </a:extLst>
                </a:gridCol>
                <a:gridCol w="1460137">
                  <a:extLst>
                    <a:ext uri="{9D8B030D-6E8A-4147-A177-3AD203B41FA5}">
                      <a16:colId xmlns:a16="http://schemas.microsoft.com/office/drawing/2014/main" val="543596142"/>
                    </a:ext>
                  </a:extLst>
                </a:gridCol>
                <a:gridCol w="1460137">
                  <a:extLst>
                    <a:ext uri="{9D8B030D-6E8A-4147-A177-3AD203B41FA5}">
                      <a16:colId xmlns:a16="http://schemas.microsoft.com/office/drawing/2014/main" val="295393185"/>
                    </a:ext>
                  </a:extLst>
                </a:gridCol>
                <a:gridCol w="1460137">
                  <a:extLst>
                    <a:ext uri="{9D8B030D-6E8A-4147-A177-3AD203B41FA5}">
                      <a16:colId xmlns:a16="http://schemas.microsoft.com/office/drawing/2014/main" val="26795020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Worker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Worker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Worker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Worker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Worker 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3593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Task 1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68164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Task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44591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Task 3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+1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71055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Task 4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+1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53335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04858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0B42D-A691-BD4D-AECC-449C48204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High-Level Description of EM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B0A57E-E51F-434B-B5BD-ADAB59C245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88769"/>
            <a:ext cx="10135130" cy="466026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BCC2840-9135-364F-BFD7-A2438A8EB111}"/>
              </a:ext>
            </a:extLst>
          </p:cNvPr>
          <p:cNvSpPr/>
          <p:nvPr/>
        </p:nvSpPr>
        <p:spPr>
          <a:xfrm>
            <a:off x="739140" y="6492875"/>
            <a:ext cx="111937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Making Better Use of the Crowd: How Crowdsourcing Can Advance Machine Learning Research. Vaughan. JMLR 2018.</a:t>
            </a:r>
          </a:p>
        </p:txBody>
      </p:sp>
    </p:spTree>
    <p:extLst>
      <p:ext uri="{BB962C8B-B14F-4D97-AF65-F5344CB8AC3E}">
        <p14:creationId xmlns:p14="http://schemas.microsoft.com/office/powerpoint/2010/main" val="11064885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B7226E-AB92-864B-993D-F3ADAEC3B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Required Reading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644D95-FE02-3746-9461-FF1D8E3D1C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Whose Vote Should Count More: Optimal Integration of Labels from Labelers of Unknown Expertise. Whitehill et al. NIPS 2009.</a:t>
            </a:r>
          </a:p>
        </p:txBody>
      </p:sp>
    </p:spTree>
    <p:extLst>
      <p:ext uri="{BB962C8B-B14F-4D97-AF65-F5344CB8AC3E}">
        <p14:creationId xmlns:p14="http://schemas.microsoft.com/office/powerpoint/2010/main" val="26891146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A4033-B0CD-7247-AF2C-05F73A0E5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Reminder on the Framework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2B55975-CF77-D846-B81D-EE1099B0587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87235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Steps for MLE approach</a:t>
                </a:r>
              </a:p>
              <a:p>
                <a:pPr lvl="1"/>
                <a:endParaRPr lang="en-US" sz="200" dirty="0"/>
              </a:p>
              <a:p>
                <a:pPr lvl="1"/>
                <a:r>
                  <a:rPr lang="en-US" dirty="0">
                    <a:solidFill>
                      <a:srgbClr val="FF0000"/>
                    </a:solidFill>
                  </a:rPr>
                  <a:t>Define label generation model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Pr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⁡(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 contains the true labels and other latent factors in your models</a:t>
                </a:r>
              </a:p>
              <a:p>
                <a:pPr lvl="2"/>
                <a:endParaRPr lang="en-US" dirty="0"/>
              </a:p>
              <a:p>
                <a:pPr lvl="1"/>
                <a:r>
                  <a:rPr lang="en-US" dirty="0">
                    <a:solidFill>
                      <a:srgbClr val="FF0000"/>
                    </a:solidFill>
                  </a:rPr>
                  <a:t>Optimization</a:t>
                </a:r>
                <a:r>
                  <a:rPr lang="en-US" dirty="0"/>
                  <a:t>: Find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𝑎𝑟𝑔𝑚𝑎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∑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func>
                          <m:func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Pr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⁡(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e>
                    </m:nary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In last lecture, there are only two possible values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. So we brute-force find it.</a:t>
                </a:r>
              </a:p>
              <a:p>
                <a:pPr lvl="2"/>
                <a:endParaRPr lang="en-US" dirty="0"/>
              </a:p>
              <a:p>
                <a:pPr lvl="2"/>
                <a:endParaRPr lang="en-US" dirty="0"/>
              </a:p>
              <a:p>
                <a:pPr lvl="2"/>
                <a:endParaRPr lang="en-US" dirty="0"/>
              </a:p>
              <a:p>
                <a:pPr lvl="2"/>
                <a:endParaRPr lang="en-US" dirty="0"/>
              </a:p>
              <a:p>
                <a:pPr lvl="2"/>
                <a:r>
                  <a:rPr lang="en-US" dirty="0"/>
                  <a:t>What if there are infinitely many possible values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?</m:t>
                    </m:r>
                  </m:oMath>
                </a14:m>
                <a:endParaRPr lang="en-US" dirty="0"/>
              </a:p>
              <a:p>
                <a:pPr lvl="3"/>
                <a:r>
                  <a:rPr lang="en-US" dirty="0"/>
                  <a:t>Need to perform “optimization” algorithms to find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2B55975-CF77-D846-B81D-EE1099B058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872355"/>
              </a:xfrm>
              <a:blipFill>
                <a:blip r:embed="rId2"/>
                <a:stretch>
                  <a:fillRect l="-1086" t="-2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C03A411C-70E3-0F46-8042-1DD0AF1624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4856" y="4261801"/>
            <a:ext cx="4484370" cy="95331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2643542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A132E0-4E63-F747-9F08-DB05E4B27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of Label Generation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3010" y="3221422"/>
            <a:ext cx="5044712" cy="110472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45259"/>
            <a:ext cx="4994810" cy="4257054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E19B77D-DD42-D441-AFBF-5E13E0D0FE4B}"/>
              </a:ext>
            </a:extLst>
          </p:cNvPr>
          <p:cNvSpPr/>
          <p:nvPr/>
        </p:nvSpPr>
        <p:spPr>
          <a:xfrm>
            <a:off x="2709247" y="6022453"/>
            <a:ext cx="5280074" cy="59056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/>
              <a:t>What do these parameters mean?</a:t>
            </a:r>
          </a:p>
        </p:txBody>
      </p:sp>
    </p:spTree>
    <p:extLst>
      <p:ext uri="{BB962C8B-B14F-4D97-AF65-F5344CB8AC3E}">
        <p14:creationId xmlns:p14="http://schemas.microsoft.com/office/powerpoint/2010/main" val="243353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EM to find the MLE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E-Step:</a:t>
                </a:r>
              </a:p>
              <a:p>
                <a:pPr lvl="1"/>
                <a:r>
                  <a:rPr lang="en-US" dirty="0"/>
                  <a:t>Fix current estimate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𝛼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𝛽</m:t>
                    </m:r>
                  </m:oMath>
                </a14:m>
                <a:r>
                  <a:rPr lang="en-US" dirty="0"/>
                  <a:t>, calculate the distribution of true labels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M-Step</a:t>
                </a:r>
              </a:p>
              <a:p>
                <a:pPr lvl="1"/>
                <a:r>
                  <a:rPr lang="en-US" dirty="0"/>
                  <a:t>Fix current estimate of true labels, finding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𝛼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𝛽</m:t>
                    </m:r>
                  </m:oMath>
                </a14:m>
                <a:r>
                  <a:rPr lang="en-US" dirty="0"/>
                  <a:t> that maximize likelihood</a:t>
                </a:r>
              </a:p>
              <a:p>
                <a:pPr lvl="2"/>
                <a:r>
                  <a:rPr lang="en-US" dirty="0"/>
                  <a:t>Using gradient descent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BA115453-115A-B441-BD31-077250866A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6462" y="5207172"/>
            <a:ext cx="5044712" cy="1104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1765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Simulation/Experiments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13400" y="1825625"/>
            <a:ext cx="576520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2578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9BA25-0E37-CA46-9CBC-DD1282B33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74B1D3-B3E9-6C47-9FB3-E26AD50320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are your general thoughts about the paper.</a:t>
            </a:r>
          </a:p>
          <a:p>
            <a:endParaRPr lang="en-US" dirty="0"/>
          </a:p>
          <a:p>
            <a:r>
              <a:rPr lang="en-US" dirty="0"/>
              <a:t>When do you think majority voting </a:t>
            </a:r>
            <a:r>
              <a:rPr lang="en-US"/>
              <a:t>would be </a:t>
            </a:r>
            <a:r>
              <a:rPr lang="en-US" dirty="0"/>
              <a:t>a preferred method than GLAD or other more sophisticated method?</a:t>
            </a:r>
          </a:p>
          <a:p>
            <a:endParaRPr lang="en-US" dirty="0"/>
          </a:p>
          <a:p>
            <a:r>
              <a:rPr lang="en-US" dirty="0"/>
              <a:t>What other aspects of label generation do you think can/should also be modeled (the application doesn't need to be restricted to image labeling)? </a:t>
            </a:r>
          </a:p>
        </p:txBody>
      </p:sp>
    </p:spTree>
    <p:extLst>
      <p:ext uri="{BB962C8B-B14F-4D97-AF65-F5344CB8AC3E}">
        <p14:creationId xmlns:p14="http://schemas.microsoft.com/office/powerpoint/2010/main" val="21126834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B3296-C413-2246-8C47-BCB6EF0093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Majority-Voting Might Be Preferred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7F6E16-7E15-7447-89D3-A92B8EF826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 enough data: Occam’s Razor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Fairness considerations: When the outcome impacts people</a:t>
            </a:r>
          </a:p>
          <a:p>
            <a:pPr lvl="1"/>
            <a:r>
              <a:rPr lang="en-US" dirty="0"/>
              <a:t>Can we give different weights to voters in Presidential Elections?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When the label is subjective</a:t>
            </a:r>
          </a:p>
          <a:p>
            <a:pPr lvl="1"/>
            <a:r>
              <a:rPr lang="en-US" dirty="0"/>
              <a:t>Aggregating preferences is a hard question</a:t>
            </a:r>
          </a:p>
          <a:p>
            <a:pPr lvl="1"/>
            <a:r>
              <a:rPr lang="en-US" dirty="0"/>
              <a:t>Arrow’s impossibility theorem</a:t>
            </a:r>
          </a:p>
        </p:txBody>
      </p:sp>
    </p:spTree>
    <p:extLst>
      <p:ext uri="{BB962C8B-B14F-4D97-AF65-F5344CB8AC3E}">
        <p14:creationId xmlns:p14="http://schemas.microsoft.com/office/powerpoint/2010/main" val="3312505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877C2-3729-9349-9D74-3989571B1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Other Aspects to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CC58BD-E9D0-1B4A-80C8-AA4BD41330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Confusion matrix </a:t>
            </a:r>
          </a:p>
          <a:p>
            <a:pPr lvl="1"/>
            <a:r>
              <a:rPr lang="en-US" dirty="0"/>
              <a:t>Instead of using a single probability for modeling worker skills for tasks 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DDE07EB-998F-B34B-BA3E-24263840DD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8652228"/>
              </p:ext>
            </p:extLst>
          </p:nvPr>
        </p:nvGraphicFramePr>
        <p:xfrm>
          <a:off x="3212919" y="3355836"/>
          <a:ext cx="5840548" cy="18288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60137">
                  <a:extLst>
                    <a:ext uri="{9D8B030D-6E8A-4147-A177-3AD203B41FA5}">
                      <a16:colId xmlns:a16="http://schemas.microsoft.com/office/drawing/2014/main" val="1788620328"/>
                    </a:ext>
                  </a:extLst>
                </a:gridCol>
                <a:gridCol w="1460137">
                  <a:extLst>
                    <a:ext uri="{9D8B030D-6E8A-4147-A177-3AD203B41FA5}">
                      <a16:colId xmlns:a16="http://schemas.microsoft.com/office/drawing/2014/main" val="3806913569"/>
                    </a:ext>
                  </a:extLst>
                </a:gridCol>
                <a:gridCol w="1460137">
                  <a:extLst>
                    <a:ext uri="{9D8B030D-6E8A-4147-A177-3AD203B41FA5}">
                      <a16:colId xmlns:a16="http://schemas.microsoft.com/office/drawing/2014/main" val="2728248967"/>
                    </a:ext>
                  </a:extLst>
                </a:gridCol>
                <a:gridCol w="1460137">
                  <a:extLst>
                    <a:ext uri="{9D8B030D-6E8A-4147-A177-3AD203B41FA5}">
                      <a16:colId xmlns:a16="http://schemas.microsoft.com/office/drawing/2014/main" val="5435961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Label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Label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Label</a:t>
                      </a:r>
                      <a:r>
                        <a:rPr lang="en-US" sz="2400" baseline="0" dirty="0"/>
                        <a:t> 3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3593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Label 1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0.1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68164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Label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0.9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44591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Label</a:t>
                      </a:r>
                      <a:r>
                        <a:rPr lang="en-US" sz="2400" baseline="0" dirty="0"/>
                        <a:t> </a:t>
                      </a:r>
                      <a:r>
                        <a:rPr lang="en-US" sz="2400" dirty="0"/>
                        <a:t>3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0.2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0.7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7105541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5994861" y="2986504"/>
            <a:ext cx="1445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Ground Truth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767074" y="4270236"/>
            <a:ext cx="14261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Worker Label</a:t>
            </a:r>
          </a:p>
        </p:txBody>
      </p:sp>
    </p:spTree>
    <p:extLst>
      <p:ext uri="{BB962C8B-B14F-4D97-AF65-F5344CB8AC3E}">
        <p14:creationId xmlns:p14="http://schemas.microsoft.com/office/powerpoint/2010/main" val="16704716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8ABD6-BC7F-4F4A-BA77-1B314C6D2E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Logistics: Project Timeline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0F6240-D966-AE4E-A655-21A586FE1C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12242"/>
          </a:xfrm>
        </p:spPr>
        <p:txBody>
          <a:bodyPr>
            <a:normAutofit lnSpcReduction="10000"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Sep 24: Project proposal</a:t>
            </a:r>
          </a:p>
          <a:p>
            <a:pPr lvl="1"/>
            <a:r>
              <a:rPr lang="en-US" sz="200" dirty="0">
                <a:solidFill>
                  <a:srgbClr val="FF0000"/>
                </a:solidFill>
              </a:rPr>
              <a:t> </a:t>
            </a:r>
          </a:p>
          <a:p>
            <a:pPr lvl="1"/>
            <a:r>
              <a:rPr lang="en-US" sz="2000" dirty="0">
                <a:solidFill>
                  <a:srgbClr val="FF0000"/>
                </a:solidFill>
              </a:rPr>
              <a:t>Brief description of the proposed project (1~2 paragraph)</a:t>
            </a:r>
          </a:p>
          <a:p>
            <a:pPr lvl="1"/>
            <a:r>
              <a:rPr lang="en-US" sz="2000" dirty="0">
                <a:solidFill>
                  <a:srgbClr val="FF0000"/>
                </a:solidFill>
              </a:rPr>
              <a:t>Citing at least one paper that’s relevant to your proposal</a:t>
            </a:r>
          </a:p>
          <a:p>
            <a:pPr lvl="2"/>
            <a:endParaRPr lang="en-US" sz="100" dirty="0"/>
          </a:p>
          <a:p>
            <a:r>
              <a:rPr lang="en-US" sz="2400" dirty="0"/>
              <a:t>Oct 15: Milestone 1</a:t>
            </a:r>
          </a:p>
          <a:p>
            <a:pPr lvl="1"/>
            <a:endParaRPr lang="en-US" sz="200" dirty="0"/>
          </a:p>
          <a:p>
            <a:pPr lvl="1"/>
            <a:r>
              <a:rPr lang="en-US" sz="2000" dirty="0"/>
              <a:t>A brief literature review and the description of your plan (one page) </a:t>
            </a:r>
          </a:p>
          <a:p>
            <a:pPr lvl="1"/>
            <a:r>
              <a:rPr lang="en-US" sz="2000" dirty="0"/>
              <a:t>Last chance to change the topic of the project</a:t>
            </a:r>
          </a:p>
          <a:p>
            <a:pPr lvl="1"/>
            <a:endParaRPr lang="en-US" sz="500" dirty="0"/>
          </a:p>
          <a:p>
            <a:r>
              <a:rPr lang="en-US" sz="2400" dirty="0"/>
              <a:t>Nov 5: Milestone 2</a:t>
            </a:r>
          </a:p>
          <a:p>
            <a:pPr lvl="1"/>
            <a:endParaRPr lang="en-US" sz="200" dirty="0"/>
          </a:p>
          <a:p>
            <a:pPr lvl="1"/>
            <a:r>
              <a:rPr lang="en-US" sz="2000" dirty="0"/>
              <a:t>Summary of your current progress (up to 2 pages)</a:t>
            </a:r>
          </a:p>
          <a:p>
            <a:pPr lvl="1"/>
            <a:r>
              <a:rPr lang="en-US" sz="2000" dirty="0"/>
              <a:t>Last chance to convert the research project to (a more extensive) literature review </a:t>
            </a:r>
          </a:p>
          <a:p>
            <a:pPr lvl="1"/>
            <a:endParaRPr lang="en-US" sz="500" dirty="0"/>
          </a:p>
          <a:p>
            <a:r>
              <a:rPr lang="en-US" sz="2400" dirty="0"/>
              <a:t>Dec 7/9: In-class project presentations</a:t>
            </a:r>
          </a:p>
          <a:p>
            <a:endParaRPr lang="en-US" sz="500" dirty="0"/>
          </a:p>
          <a:p>
            <a:r>
              <a:rPr lang="en-US" sz="2400" dirty="0"/>
              <a:t>Dec 12: Project report due</a:t>
            </a:r>
            <a:endParaRPr lang="en-US" dirty="0"/>
          </a:p>
          <a:p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6F6F0D2-F9D4-E44E-AA9A-CEFAE35A2153}"/>
              </a:ext>
            </a:extLst>
          </p:cNvPr>
          <p:cNvSpPr/>
          <p:nvPr/>
        </p:nvSpPr>
        <p:spPr>
          <a:xfrm>
            <a:off x="7289138" y="4594709"/>
            <a:ext cx="4702629" cy="18981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About how to choose topics:</a:t>
            </a:r>
          </a:p>
          <a:p>
            <a:endParaRPr lang="en-US" sz="600" dirty="0"/>
          </a:p>
          <a:p>
            <a:pPr marL="342900" indent="-342900">
              <a:buAutoNum type="arabicPeriod"/>
            </a:pPr>
            <a:r>
              <a:rPr lang="en-US" dirty="0"/>
              <a:t>I will post a list of example/past projects next week.</a:t>
            </a:r>
          </a:p>
          <a:p>
            <a:pPr marL="342900" indent="-342900">
              <a:buAutoNum type="arabicPeriod"/>
            </a:pPr>
            <a:r>
              <a:rPr lang="en-US" dirty="0"/>
              <a:t>Looking at future lectures could help. </a:t>
            </a:r>
          </a:p>
          <a:p>
            <a:pPr marL="342900" indent="-342900">
              <a:buAutoNum type="arabicPeriod"/>
            </a:pPr>
            <a:r>
              <a:rPr lang="en-US" dirty="0"/>
              <a:t>Schedule meetings to discuss with me about your project if you like.</a:t>
            </a:r>
          </a:p>
        </p:txBody>
      </p:sp>
    </p:spTree>
    <p:extLst>
      <p:ext uri="{BB962C8B-B14F-4D97-AF65-F5344CB8AC3E}">
        <p14:creationId xmlns:p14="http://schemas.microsoft.com/office/powerpoint/2010/main" val="15221928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877C2-3729-9349-9D74-3989571B1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Other Aspects to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CC58BD-E9D0-1B4A-80C8-AA4BD41330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Multidimensional Wisdom of Crowds. </a:t>
            </a:r>
            <a:r>
              <a:rPr lang="en-US" dirty="0" err="1"/>
              <a:t>Welinder</a:t>
            </a:r>
            <a:r>
              <a:rPr lang="en-US" dirty="0"/>
              <a:t> et al. NIPS 2010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187" y="2394605"/>
            <a:ext cx="11062447" cy="3213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5979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877C2-3729-9349-9D74-3989571B1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Other Aspects to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CC58BD-E9D0-1B4A-80C8-AA4BD41330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Temporal Information</a:t>
            </a:r>
          </a:p>
          <a:p>
            <a:pPr lvl="1"/>
            <a:r>
              <a:rPr lang="en-US" dirty="0"/>
              <a:t>Workers get more experienced over time </a:t>
            </a:r>
          </a:p>
          <a:p>
            <a:pPr lvl="2"/>
            <a:r>
              <a:rPr lang="en-US" dirty="0"/>
              <a:t>[some recent relevant research topic: machine teaching]</a:t>
            </a:r>
          </a:p>
          <a:p>
            <a:pPr lvl="1"/>
            <a:r>
              <a:rPr lang="en-US" dirty="0"/>
              <a:t>Workers get tired over time</a:t>
            </a:r>
          </a:p>
          <a:p>
            <a:pPr lvl="1"/>
            <a:r>
              <a:rPr lang="en-US" dirty="0"/>
              <a:t>Most approaches are pretty ad-hoc</a:t>
            </a:r>
          </a:p>
        </p:txBody>
      </p:sp>
    </p:spTree>
    <p:extLst>
      <p:ext uri="{BB962C8B-B14F-4D97-AF65-F5344CB8AC3E}">
        <p14:creationId xmlns:p14="http://schemas.microsoft.com/office/powerpoint/2010/main" val="18431573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A4033-B0CD-7247-AF2C-05F73A0E5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Framework for Label Aggregation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2B55975-CF77-D846-B81D-EE1099B0587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11237259" cy="487235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Most of the papers in label aggregation follow this general idea.</a:t>
                </a:r>
              </a:p>
              <a:p>
                <a:r>
                  <a:rPr lang="en-US" dirty="0"/>
                  <a:t>Steps:</a:t>
                </a:r>
              </a:p>
              <a:p>
                <a:pPr lvl="1"/>
                <a:r>
                  <a:rPr lang="en-US" dirty="0"/>
                  <a:t>Model label generation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Pr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⁡(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Optimization: Find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𝑎𝑟𝑔𝑚𝑎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∑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func>
                          <m:func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Pr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⁡(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e>
                    </m:nary>
                  </m:oMath>
                </a14:m>
                <a:r>
                  <a:rPr lang="en-US" dirty="0"/>
                  <a:t>  </a:t>
                </a: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[or other objective]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With reasonable models, it works well in practice.</a:t>
                </a:r>
              </a:p>
              <a:p>
                <a:r>
                  <a:rPr lang="en-US" dirty="0"/>
                  <a:t>However, no theoretical guarantees in general.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2B55975-CF77-D846-B81D-EE1099B058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11237259" cy="4872355"/>
              </a:xfrm>
              <a:blipFill>
                <a:blip r:embed="rId2"/>
                <a:stretch>
                  <a:fillRect l="-903" t="-2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775619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Lecture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77707"/>
            <a:ext cx="11035553" cy="5180293"/>
          </a:xfrm>
        </p:spPr>
        <p:txBody>
          <a:bodyPr>
            <a:normAutofit/>
          </a:bodyPr>
          <a:lstStyle/>
          <a:p>
            <a:r>
              <a:rPr lang="en-US" dirty="0"/>
              <a:t>Read papers that give theoretical guarantees</a:t>
            </a:r>
          </a:p>
          <a:p>
            <a:pPr lvl="1"/>
            <a:r>
              <a:rPr lang="en-US" dirty="0"/>
              <a:t>Be prepared for the more math-heavy reading</a:t>
            </a:r>
          </a:p>
          <a:p>
            <a:pPr lvl="1"/>
            <a:r>
              <a:rPr lang="en-US" dirty="0"/>
              <a:t>Try to at least understand the formulation/models and the interpretations of the main results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59053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76278-21B4-1A47-B9D6-DB01FB43FE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Short Recap of Last Lecture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441523-9D33-F24C-9959-143882A0A5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808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9621A-5142-4B49-B1DD-E11836A6C8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Overview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C3BE322-DC07-9A4E-B326-788FDA492075}"/>
              </a:ext>
            </a:extLst>
          </p:cNvPr>
          <p:cNvSpPr/>
          <p:nvPr/>
        </p:nvSpPr>
        <p:spPr>
          <a:xfrm>
            <a:off x="3999856" y="2248011"/>
            <a:ext cx="3161655" cy="14413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solidFill>
                  <a:schemeClr val="bg1"/>
                </a:solidFill>
              </a:rPr>
              <a:t>Human as data sources:</a:t>
            </a:r>
          </a:p>
          <a:p>
            <a:r>
              <a:rPr lang="en-US" sz="2000" b="1" dirty="0">
                <a:solidFill>
                  <a:schemeClr val="bg1"/>
                </a:solidFill>
              </a:rPr>
              <a:t>Label aggregation</a:t>
            </a:r>
          </a:p>
          <a:p>
            <a:r>
              <a:rPr lang="en-US" dirty="0"/>
              <a:t>Probabilistic reasoning to aggregate noisy human data 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E7D8E5C-9597-194D-AED3-3FBC8B183FEE}"/>
              </a:ext>
            </a:extLst>
          </p:cNvPr>
          <p:cNvSpPr/>
          <p:nvPr/>
        </p:nvSpPr>
        <p:spPr>
          <a:xfrm>
            <a:off x="3999855" y="3945076"/>
            <a:ext cx="3161655" cy="1441343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/>
              <a:t>Humans are “Humans”:</a:t>
            </a:r>
          </a:p>
          <a:p>
            <a:r>
              <a:rPr lang="en-US" sz="2000" b="1" dirty="0"/>
              <a:t>Incentive design</a:t>
            </a:r>
          </a:p>
          <a:p>
            <a:r>
              <a:rPr lang="en-US" dirty="0"/>
              <a:t>Game theoretical modeling of humans and incentive design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DEE1F55-2655-2F49-81CE-BCF439BC8550}"/>
              </a:ext>
            </a:extLst>
          </p:cNvPr>
          <p:cNvSpPr/>
          <p:nvPr/>
        </p:nvSpPr>
        <p:spPr>
          <a:xfrm>
            <a:off x="7941588" y="2248010"/>
            <a:ext cx="3412212" cy="1441343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/>
              <a:t>Practical challenges:</a:t>
            </a:r>
          </a:p>
          <a:p>
            <a:r>
              <a:rPr lang="en-US" sz="2000" b="1" dirty="0"/>
              <a:t>Real-time and complex tasks</a:t>
            </a:r>
          </a:p>
          <a:p>
            <a:r>
              <a:rPr lang="en-US" dirty="0"/>
              <a:t>Studies on workflow and team designs from HCI perspective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4EA236F8-4E5A-7A41-B56D-E008AC29A53F}"/>
              </a:ext>
            </a:extLst>
          </p:cNvPr>
          <p:cNvSpPr/>
          <p:nvPr/>
        </p:nvSpPr>
        <p:spPr>
          <a:xfrm>
            <a:off x="7941588" y="3945076"/>
            <a:ext cx="3412212" cy="1441343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/>
              <a:t>Selected recent topics:</a:t>
            </a:r>
          </a:p>
          <a:p>
            <a:r>
              <a:rPr lang="en-US" dirty="0"/>
              <a:t>Ethical issues of AI/ML, learning with strategic behavior, Human-AI collaborations.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29AD5E2-8A1B-3B41-834D-610E803687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501" y="1880836"/>
            <a:ext cx="2752320" cy="4128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4248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DBAFDE-C63D-424D-876A-6978B8813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Label Aggregation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5B6B10-E48F-3347-ADA1-195BA23C02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839527"/>
            <a:ext cx="10515600" cy="3121343"/>
          </a:xfrm>
        </p:spPr>
        <p:txBody>
          <a:bodyPr>
            <a:normAutofit lnSpcReduction="10000"/>
          </a:bodyPr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Goal: infer true labels</a:t>
            </a:r>
          </a:p>
          <a:p>
            <a:r>
              <a:rPr lang="en-US" dirty="0"/>
              <a:t>Challenges</a:t>
            </a:r>
          </a:p>
          <a:p>
            <a:pPr lvl="1"/>
            <a:r>
              <a:rPr lang="en-US" dirty="0"/>
              <a:t>Unknown worker skills</a:t>
            </a:r>
          </a:p>
          <a:p>
            <a:pPr lvl="1"/>
            <a:r>
              <a:rPr lang="en-US" dirty="0"/>
              <a:t>Different task difficulties</a:t>
            </a:r>
          </a:p>
          <a:p>
            <a:pPr lvl="1"/>
            <a:r>
              <a:rPr lang="en-US" dirty="0"/>
              <a:t>More factors to consider (some structures of tasks/workers?)</a:t>
            </a:r>
          </a:p>
          <a:p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CB153DC-710E-7948-BA67-93E597C949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1967010"/>
              </p:ext>
            </p:extLst>
          </p:nvPr>
        </p:nvGraphicFramePr>
        <p:xfrm>
          <a:off x="1219200" y="1690688"/>
          <a:ext cx="9067800" cy="2743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11300">
                  <a:extLst>
                    <a:ext uri="{9D8B030D-6E8A-4147-A177-3AD203B41FA5}">
                      <a16:colId xmlns:a16="http://schemas.microsoft.com/office/drawing/2014/main" val="1788620328"/>
                    </a:ext>
                  </a:extLst>
                </a:gridCol>
                <a:gridCol w="1511300">
                  <a:extLst>
                    <a:ext uri="{9D8B030D-6E8A-4147-A177-3AD203B41FA5}">
                      <a16:colId xmlns:a16="http://schemas.microsoft.com/office/drawing/2014/main" val="2728248967"/>
                    </a:ext>
                  </a:extLst>
                </a:gridCol>
                <a:gridCol w="1511300">
                  <a:extLst>
                    <a:ext uri="{9D8B030D-6E8A-4147-A177-3AD203B41FA5}">
                      <a16:colId xmlns:a16="http://schemas.microsoft.com/office/drawing/2014/main" val="543596142"/>
                    </a:ext>
                  </a:extLst>
                </a:gridCol>
                <a:gridCol w="1511300">
                  <a:extLst>
                    <a:ext uri="{9D8B030D-6E8A-4147-A177-3AD203B41FA5}">
                      <a16:colId xmlns:a16="http://schemas.microsoft.com/office/drawing/2014/main" val="295393185"/>
                    </a:ext>
                  </a:extLst>
                </a:gridCol>
                <a:gridCol w="1511300">
                  <a:extLst>
                    <a:ext uri="{9D8B030D-6E8A-4147-A177-3AD203B41FA5}">
                      <a16:colId xmlns:a16="http://schemas.microsoft.com/office/drawing/2014/main" val="2679502010"/>
                    </a:ext>
                  </a:extLst>
                </a:gridCol>
                <a:gridCol w="1511300">
                  <a:extLst>
                    <a:ext uri="{9D8B030D-6E8A-4147-A177-3AD203B41FA5}">
                      <a16:colId xmlns:a16="http://schemas.microsoft.com/office/drawing/2014/main" val="21092366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Worker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Worker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Worker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Worker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3593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Task 1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68164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Task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44591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Task 3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71055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Task 4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53335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24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70364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5A8F2B-9B8B-CD40-9C35-0B846E6B17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Probabilistic Approach for Label Aggregation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ED21C33-A5F6-D24E-BB99-8AC2126FF1B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1587480" cy="466725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High-level ideas: </a:t>
                </a:r>
              </a:p>
              <a:p>
                <a:pPr lvl="1"/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D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be the set of observations 	</a:t>
                </a:r>
                <a:br>
                  <a:rPr lang="en-US" dirty="0"/>
                </a:br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(e.g., training dataset, the set of labels we got from workers)</a:t>
                </a:r>
              </a:p>
              <a:p>
                <a:pPr lvl="1"/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 be the set of latent parameters we care about </a:t>
                </a:r>
                <a:br>
                  <a:rPr lang="en-US" dirty="0"/>
                </a:br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(e.g., ML hypothesis, true labels)</a:t>
                </a:r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Two important concepts</a:t>
                </a:r>
              </a:p>
              <a:p>
                <a:pPr lvl="2"/>
                <a:r>
                  <a:rPr lang="en-US" dirty="0"/>
                  <a:t>Posterior: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dirty="0"/>
                  <a:t>         </a:t>
                </a:r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 [More discussion in CSE515T]</a:t>
                </a:r>
              </a:p>
              <a:p>
                <a:pPr lvl="2"/>
                <a:r>
                  <a:rPr lang="en-US" dirty="0"/>
                  <a:t>Likelihood: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Pr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       </a:t>
                </a:r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[More discussion in CSE417T]</a:t>
                </a:r>
              </a:p>
              <a:p>
                <a:pPr lvl="2"/>
                <a:endParaRPr lang="en-US" dirty="0"/>
              </a:p>
              <a:p>
                <a:pPr lvl="2"/>
                <a:r>
                  <a:rPr lang="en-US" dirty="0"/>
                  <a:t>Connection: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Pr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d>
                          </m:e>
                        </m:func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ED21C33-A5F6-D24E-BB99-8AC2126FF1B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1587480" cy="4667250"/>
              </a:xfrm>
              <a:blipFill>
                <a:blip r:embed="rId2"/>
                <a:stretch>
                  <a:fillRect l="-986" t="-21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8526E1F8-782B-E246-8BF4-1E668442FFC4}"/>
                  </a:ext>
                </a:extLst>
              </p:cNvPr>
              <p:cNvSpPr/>
              <p:nvPr/>
            </p:nvSpPr>
            <p:spPr>
              <a:xfrm>
                <a:off x="7149838" y="5576569"/>
                <a:ext cx="4522470" cy="1051243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400" dirty="0"/>
                  <a:t>MLE approach (roughly speaking):</a:t>
                </a:r>
              </a:p>
              <a:p>
                <a:r>
                  <a:rPr lang="en-US" sz="2400" dirty="0"/>
                  <a:t>Find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𝑎𝑟𝑔𝑚𝑎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func>
                      <m:func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func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8526E1F8-782B-E246-8BF4-1E668442FF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9838" y="5576569"/>
                <a:ext cx="4522470" cy="1051243"/>
              </a:xfrm>
              <a:prstGeom prst="roundRect">
                <a:avLst/>
              </a:prstGeom>
              <a:blipFill>
                <a:blip r:embed="rId3"/>
                <a:stretch>
                  <a:fillRect l="-838" b="-1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47955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3583F-9961-E240-85DC-C6C606ED1A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700" y="365125"/>
            <a:ext cx="10896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Majority Voting for ”Homogeneous” Workers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F8E89B2-5EC4-CD40-8913-296303FA625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5141232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Model: Every worker gives correct label with probability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𝑝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&gt;0.5</m:t>
                    </m:r>
                  </m:oMath>
                </a14:m>
                <a:endParaRPr lang="en-US" dirty="0"/>
              </a:p>
              <a:p>
                <a:r>
                  <a:rPr lang="en-US" dirty="0"/>
                  <a:t>Majority voting leads to maximum likelihood estimation (MLE)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Theoretical guarantees of majority voting</a:t>
                </a:r>
              </a:p>
              <a:p>
                <a:pPr lvl="1"/>
                <a:r>
                  <a:rPr lang="en-US" dirty="0"/>
                  <a:t>Hoeffding’s Inequality</a:t>
                </a:r>
              </a:p>
              <a:p>
                <a:pPr marL="457200" lvl="1" indent="0">
                  <a:buNone/>
                </a:pPr>
                <a:r>
                  <a:rPr lang="en-US" dirty="0">
                    <a:solidFill>
                      <a:schemeClr val="accent1"/>
                    </a:solidFill>
                  </a:rPr>
                  <a:t>	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𝜈</m:t>
                                </m:r>
                              </m:e>
                            </m:d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&gt;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</m:d>
                      </m:e>
                    </m:func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≤2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for any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US" dirty="0"/>
              </a:p>
              <a:p>
                <a:pPr lvl="1"/>
                <a:endParaRPr lang="en-US" sz="600" dirty="0"/>
              </a:p>
              <a:p>
                <a:pPr lvl="1"/>
                <a:r>
                  <a:rPr lang="en-US" dirty="0"/>
                  <a:t>Plug it into label aggregation binary classification</a:t>
                </a:r>
              </a:p>
              <a:p>
                <a:pPr marL="457200" lvl="1" indent="0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𝑃𝑟𝑜𝑏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𝑜𝑓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𝑒𝑟𝑟𝑜𝑟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sup>
                    </m:sSup>
                  </m:oMath>
                </a14:m>
                <a:r>
                  <a:rPr lang="en-US" dirty="0"/>
                  <a:t>, where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is the prob of correct label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F8E89B2-5EC4-CD40-8913-296303FA62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5141232"/>
              </a:xfrm>
              <a:blipFill>
                <a:blip r:embed="rId3"/>
                <a:stretch>
                  <a:fillRect l="-1086" t="-19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3DA9E5AE-926E-804C-8BC1-5D926C7DAC31}"/>
                  </a:ext>
                </a:extLst>
              </p:cNvPr>
              <p:cNvSpPr/>
              <p:nvPr/>
            </p:nvSpPr>
            <p:spPr>
              <a:xfrm>
                <a:off x="1531592" y="2998333"/>
                <a:ext cx="4522470" cy="1051243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400" dirty="0"/>
                  <a:t>MLE (roughly speaking):</a:t>
                </a:r>
              </a:p>
              <a:p>
                <a:r>
                  <a:rPr lang="en-US" sz="2400" dirty="0"/>
                  <a:t>Find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𝑎𝑟𝑔𝑚𝑎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func>
                      <m:func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func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3DA9E5AE-926E-804C-8BC1-5D926C7DAC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1592" y="2998333"/>
                <a:ext cx="4522470" cy="1051243"/>
              </a:xfrm>
              <a:prstGeom prst="roundRect">
                <a:avLst/>
              </a:prstGeom>
              <a:blipFill rotWithShape="0">
                <a:blip r:embed="rId4"/>
                <a:stretch>
                  <a:fillRect l="-806" b="-465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31BB9B39-DB7A-C24E-9033-C8CBC9FBD5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4191" y="3523955"/>
            <a:ext cx="3160109" cy="205468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86B4202-544E-C447-8667-AD918155AA1B}"/>
              </a:ext>
            </a:extLst>
          </p:cNvPr>
          <p:cNvSpPr txBox="1"/>
          <p:nvPr/>
        </p:nvSpPr>
        <p:spPr>
          <a:xfrm>
            <a:off x="10099759" y="5109052"/>
            <a:ext cx="15456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</a:rPr>
              <a:t>n: number of samples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56C8A52-FEF2-0F44-9891-049D9A9DF664}"/>
              </a:ext>
            </a:extLst>
          </p:cNvPr>
          <p:cNvSpPr txBox="1"/>
          <p:nvPr/>
        </p:nvSpPr>
        <p:spPr>
          <a:xfrm>
            <a:off x="9995180" y="3600155"/>
            <a:ext cx="16501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</a:rPr>
              <a:t>Draw with replacement</a:t>
            </a:r>
          </a:p>
        </p:txBody>
      </p:sp>
    </p:spTree>
    <p:extLst>
      <p:ext uri="{BB962C8B-B14F-4D97-AF65-F5344CB8AC3E}">
        <p14:creationId xmlns:p14="http://schemas.microsoft.com/office/powerpoint/2010/main" val="1785208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1" grpId="0"/>
      <p:bldP spid="1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CBD7A-FE8C-7049-B676-C4AEB3C90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if Workers are Heterogeneous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7BA5983-833F-8441-A0D1-AFABD16D508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Worker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𝑖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∈{1,…,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𝑛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}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endParaRPr lang="en-US" dirty="0"/>
              </a:p>
              <a:p>
                <a:pPr lvl="1"/>
                <a:r>
                  <a:rPr lang="en-US" dirty="0"/>
                  <a:t>provides label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𝑙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∈</m:t>
                    </m:r>
                    <m:r>
                      <m:rPr>
                        <m:lit/>
                      </m:rP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{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−1,+1</m:t>
                    </m:r>
                    <m:r>
                      <m:rPr>
                        <m:lit/>
                      </m:rP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}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assumption: each label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𝑙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 correct with probability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>
                    <a:solidFill>
                      <a:srgbClr val="FF0000"/>
                    </a:solidFill>
                  </a:rPr>
                  <a:t>assume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dirty="0">
                    <a:solidFill>
                      <a:srgbClr val="FF0000"/>
                    </a:solidFill>
                  </a:rPr>
                  <a:t>is known</a:t>
                </a:r>
              </a:p>
              <a:p>
                <a:endParaRPr lang="en-US" dirty="0"/>
              </a:p>
              <a:p>
                <a:r>
                  <a:rPr lang="en-US" dirty="0"/>
                  <a:t>Weighted majority voting</a:t>
                </a:r>
              </a:p>
              <a:p>
                <a:pPr lvl="1"/>
                <a:endParaRPr lang="en-US" sz="2200" dirty="0"/>
              </a:p>
              <a:p>
                <a:pPr lvl="1"/>
                <a:r>
                  <a:rPr lang="en-US" sz="2200" dirty="0"/>
                  <a:t>Weights that lead to MLE: 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sz="22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2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2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en-US" sz="22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ln</m:t>
                        </m:r>
                      </m:fName>
                      <m:e>
                        <m:f>
                          <m:fPr>
                            <m:ctrlPr>
                              <a:rPr lang="mr-IN" sz="22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2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sz="22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22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en-US" sz="22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sz="22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den>
                        </m:f>
                      </m:e>
                    </m:func>
                    <m:r>
                      <a:rPr lang="en-US" sz="2200" i="1">
                        <a:latin typeface="Cambria Math" charset="0"/>
                      </a:rPr>
                      <m:t>  </m:t>
                    </m:r>
                  </m:oMath>
                </a14:m>
                <a:r>
                  <a:rPr lang="en-US" sz="2200" dirty="0"/>
                  <a:t> for label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𝑙</m:t>
                        </m:r>
                      </m:e>
                      <m:sub>
                        <m:r>
                          <a:rPr lang="en-US" sz="22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lvl="2"/>
                <a:r>
                  <a:rPr lang="en-US" sz="1800" dirty="0"/>
                  <a:t>You can prove this yourself following the proof of simple majority voting</a:t>
                </a:r>
              </a:p>
              <a:p>
                <a:pPr lvl="1"/>
                <a:endParaRPr lang="en-US" sz="1000" dirty="0"/>
              </a:p>
              <a:p>
                <a:pPr lvl="1"/>
                <a:r>
                  <a:rPr lang="en-US" sz="2200" dirty="0"/>
                  <a:t>Weights that minimizes error bound: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sz="2200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sz="2200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=2</m:t>
                    </m:r>
                    <m:sSub>
                      <m:sSubPr>
                        <m:ctrlPr>
                          <a:rPr lang="en-US" sz="22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𝑝</m:t>
                        </m:r>
                      </m:e>
                      <m:sub>
                        <m:r>
                          <a:rPr lang="en-US" sz="2200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sz="2200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−1</m:t>
                    </m:r>
                  </m:oMath>
                </a14:m>
                <a:r>
                  <a:rPr lang="en-US" sz="2200" dirty="0"/>
                  <a:t> for label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𝑙</m:t>
                        </m:r>
                      </m:e>
                      <m:sub>
                        <m:r>
                          <a:rPr lang="en-US" sz="22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2200" dirty="0"/>
              </a:p>
              <a:p>
                <a:pPr lvl="2"/>
                <a:r>
                  <a:rPr lang="en-US" sz="1800" dirty="0">
                    <a:solidFill>
                      <a:schemeClr val="bg1">
                        <a:lumMod val="75000"/>
                      </a:schemeClr>
                    </a:solidFill>
                  </a:rPr>
                  <a:t>(Lemma 1 in </a:t>
                </a:r>
                <a:r>
                  <a:rPr lang="en-US" sz="1800" dirty="0">
                    <a:solidFill>
                      <a:schemeClr val="bg1">
                        <a:lumMod val="75000"/>
                      </a:schemeClr>
                    </a:solidFill>
                    <a:hlinkClick r:id="rId2"/>
                  </a:rPr>
                  <a:t>Ho et al. ICML 2013</a:t>
                </a:r>
                <a:r>
                  <a:rPr lang="en-US" sz="1800" dirty="0">
                    <a:solidFill>
                      <a:schemeClr val="bg1">
                        <a:lumMod val="75000"/>
                      </a:schemeClr>
                    </a:solidFill>
                  </a:rPr>
                  <a:t>)</a:t>
                </a:r>
              </a:p>
              <a:p>
                <a:pPr marL="914400" lvl="2" indent="0">
                  <a:buNone/>
                </a:pPr>
                <a:endParaRPr lang="en-US" sz="1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7BA5983-833F-8441-A0D1-AFABD16D508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3"/>
                <a:stretch>
                  <a:fillRect l="-1086" t="-20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EEDCA8E8-4EB3-4643-8BDD-9E41C69719E9}"/>
                  </a:ext>
                </a:extLst>
              </p:cNvPr>
              <p:cNvSpPr/>
              <p:nvPr/>
            </p:nvSpPr>
            <p:spPr>
              <a:xfrm>
                <a:off x="5202045" y="4012745"/>
                <a:ext cx="3713115" cy="611192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400" b="0" dirty="0"/>
                  <a:t>Predict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𝑠𝑖𝑔𝑛</m:t>
                    </m:r>
                    <m:r>
                      <a:rPr lang="en-US" sz="2400" b="0" i="1" smtClean="0">
                        <a:latin typeface="Cambria Math" charset="0"/>
                      </a:rPr>
                      <m:t>(</m:t>
                    </m:r>
                    <m:nary>
                      <m:naryPr>
                        <m:chr m:val="∑"/>
                        <m:limLoc m:val="subSup"/>
                        <m:ctrlPr>
                          <a:rPr lang="is-IS" sz="2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b="0" i="1" smtClean="0">
                            <a:latin typeface="Cambria Math" charset="0"/>
                          </a:rPr>
                          <m:t>𝑖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b="0" i="1" smtClean="0">
                            <a:latin typeface="Cambria Math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sz="2400" b="0" i="1" smtClean="0">
                        <a:latin typeface="Cambria Math" charset="0"/>
                      </a:rPr>
                      <m:t>)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EEDCA8E8-4EB3-4643-8BDD-9E41C69719E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2045" y="4012745"/>
                <a:ext cx="3713115" cy="611192"/>
              </a:xfrm>
              <a:prstGeom prst="roundRect">
                <a:avLst/>
              </a:prstGeom>
              <a:blipFill>
                <a:blip r:embed="rId4"/>
                <a:stretch>
                  <a:fillRect l="-1356" t="-80000" b="-13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1D3DE21-386A-6640-889C-8459250F559E}"/>
                  </a:ext>
                </a:extLst>
              </p:cNvPr>
              <p:cNvSpPr txBox="1"/>
              <p:nvPr/>
            </p:nvSpPr>
            <p:spPr>
              <a:xfrm>
                <a:off x="5806520" y="3267535"/>
                <a:ext cx="645522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accent4">
                        <a:lumMod val="50000"/>
                      </a:schemeClr>
                    </a:solidFill>
                  </a:rPr>
                  <a:t>Remember why we can write it in this way?</a:t>
                </a:r>
              </a:p>
              <a:p>
                <a:r>
                  <a:rPr lang="en-US" b="1" dirty="0">
                    <a:solidFill>
                      <a:schemeClr val="accent4">
                        <a:lumMod val="50000"/>
                      </a:schemeClr>
                    </a:solidFill>
                  </a:rPr>
                  <a:t>Hint: it’s due to the choice of the label presentation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{+</m:t>
                    </m:r>
                    <m:r>
                      <a:rPr lang="en-US" b="1" i="1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b="1" i="1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,−</m:t>
                    </m:r>
                    <m:r>
                      <a:rPr lang="en-US" b="1" i="1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b="1" i="1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b="1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1D3DE21-386A-6640-889C-8459250F55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6520" y="3267535"/>
                <a:ext cx="6455229" cy="646331"/>
              </a:xfrm>
              <a:prstGeom prst="rect">
                <a:avLst/>
              </a:prstGeom>
              <a:blipFill>
                <a:blip r:embed="rId5"/>
                <a:stretch>
                  <a:fillRect l="-786" t="-3846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A53E673-1274-B648-B144-2EFF1F555E5C}"/>
              </a:ext>
            </a:extLst>
          </p:cNvPr>
          <p:cNvCxnSpPr/>
          <p:nvPr/>
        </p:nvCxnSpPr>
        <p:spPr>
          <a:xfrm flipV="1">
            <a:off x="5614609" y="3596774"/>
            <a:ext cx="191911" cy="2810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0425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4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23167</TotalTime>
  <Words>2160</Words>
  <Application>Microsoft Macintosh PowerPoint</Application>
  <PresentationFormat>Widescreen</PresentationFormat>
  <Paragraphs>385</Paragraphs>
  <Slides>33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33</vt:i4>
      </vt:variant>
    </vt:vector>
  </HeadingPairs>
  <TitlesOfParts>
    <vt:vector size="40" baseType="lpstr">
      <vt:lpstr>Arial</vt:lpstr>
      <vt:lpstr>Calibri</vt:lpstr>
      <vt:lpstr>Calibri Light</vt:lpstr>
      <vt:lpstr>Cambria Math</vt:lpstr>
      <vt:lpstr>Office Theme</vt:lpstr>
      <vt:lpstr>1_Office Theme</vt:lpstr>
      <vt:lpstr>Custom Design</vt:lpstr>
      <vt:lpstr>  Lecture 4 Label Aggregation: EM-Based Methods</vt:lpstr>
      <vt:lpstr>Logistics: Reminders</vt:lpstr>
      <vt:lpstr>Logistics: Project Timeline</vt:lpstr>
      <vt:lpstr>A Short Recap of Last Lecture</vt:lpstr>
      <vt:lpstr>Course Overview</vt:lpstr>
      <vt:lpstr>Label Aggregation</vt:lpstr>
      <vt:lpstr>Probabilistic Approach for Label Aggregation</vt:lpstr>
      <vt:lpstr>Majority Voting for ”Homogeneous” Workers</vt:lpstr>
      <vt:lpstr>What if Workers are Heterogeneous</vt:lpstr>
      <vt:lpstr>Today’s Lecture</vt:lpstr>
      <vt:lpstr>Framework for Probabilistic Inference</vt:lpstr>
      <vt:lpstr>Framework for Probabilistic Inference</vt:lpstr>
      <vt:lpstr>Get Back to Label Aggregation</vt:lpstr>
      <vt:lpstr>Optimization</vt:lpstr>
      <vt:lpstr>Expectation-Maximization (EM)</vt:lpstr>
      <vt:lpstr> Consider a simpler case: Optional Reading</vt:lpstr>
      <vt:lpstr>Motivating Scenario</vt:lpstr>
      <vt:lpstr>Reminder: If Worker Skills are Known</vt:lpstr>
      <vt:lpstr>What if Workers’ Skills are Unknown </vt:lpstr>
      <vt:lpstr>What if Workers’ Skills are Unknown </vt:lpstr>
      <vt:lpstr>High-Level Description of EM</vt:lpstr>
      <vt:lpstr>Required Reading</vt:lpstr>
      <vt:lpstr>Reminder on the Framework</vt:lpstr>
      <vt:lpstr>Model of Label Generation</vt:lpstr>
      <vt:lpstr>Using EM to find the MLE</vt:lpstr>
      <vt:lpstr>Simulation/Experiments</vt:lpstr>
      <vt:lpstr>Discussion</vt:lpstr>
      <vt:lpstr>When Majority-Voting Might Be Preferred</vt:lpstr>
      <vt:lpstr>What Other Aspects to Model</vt:lpstr>
      <vt:lpstr>What Other Aspects to Model</vt:lpstr>
      <vt:lpstr>What Other Aspects to Model</vt:lpstr>
      <vt:lpstr>General Framework for Label Aggregation</vt:lpstr>
      <vt:lpstr>Next Lecture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417T Introduction to Machine Learning</dc:title>
  <dc:creator>Ho, Chien-Ju</dc:creator>
  <cp:lastModifiedBy>Microsoft Office User</cp:lastModifiedBy>
  <cp:revision>2569</cp:revision>
  <cp:lastPrinted>2019-09-09T22:46:53Z</cp:lastPrinted>
  <dcterms:created xsi:type="dcterms:W3CDTF">2017-08-24T15:35:37Z</dcterms:created>
  <dcterms:modified xsi:type="dcterms:W3CDTF">2021-09-09T20:51:00Z</dcterms:modified>
</cp:coreProperties>
</file>